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71" r:id="rId2"/>
    <p:sldId id="272" r:id="rId3"/>
    <p:sldId id="273" r:id="rId4"/>
    <p:sldId id="275" r:id="rId5"/>
    <p:sldId id="274" r:id="rId6"/>
    <p:sldId id="276" r:id="rId7"/>
    <p:sldId id="277" r:id="rId8"/>
    <p:sldId id="278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79" r:id="rId17"/>
    <p:sldId id="287" r:id="rId18"/>
    <p:sldId id="290" r:id="rId19"/>
    <p:sldId id="288" r:id="rId20"/>
    <p:sldId id="289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6" r:id="rId54"/>
    <p:sldId id="327" r:id="rId55"/>
    <p:sldId id="325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5D836-DCAB-4D66-B76B-BDE9B441617E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3B08F-59C0-422B-A5B8-C0D53DF5A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397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fld id="{C0630CF0-BC02-426C-B136-561BCEFB0FA1}" type="slidenum">
              <a:rPr lang="en-US" altLang="zh-TW" sz="1200" smtClean="0"/>
              <a:pPr/>
              <a:t>1</a:t>
            </a:fld>
            <a:endParaRPr lang="en-US" altLang="zh-TW" sz="1200" smtClean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32333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10363200" cy="2127250"/>
          </a:xfrm>
        </p:spPr>
        <p:txBody>
          <a:bodyPr/>
          <a:lstStyle>
            <a:lvl1pPr algn="ctr">
              <a:defRPr sz="58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zh-TW" dirty="0"/>
          </a:p>
        </p:txBody>
      </p:sp>
      <p:sp>
        <p:nvSpPr>
          <p:cNvPr id="515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270250"/>
            <a:ext cx="85344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ko-KR" altLang="en-US" smtClean="0"/>
              <a:t>마스터 부제목 스타일 편집</a:t>
            </a:r>
            <a:endParaRPr lang="en-US" altLang="zh-TW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679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710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26400" cy="5853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05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7747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268413"/>
            <a:ext cx="5384800" cy="48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600" y="1268413"/>
            <a:ext cx="5384800" cy="23542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197600" y="3775075"/>
            <a:ext cx="5384800" cy="2355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59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723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16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268413"/>
            <a:ext cx="5384800" cy="48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268413"/>
            <a:ext cx="5384800" cy="48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30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138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half" idx="1"/>
          </p:nvPr>
        </p:nvSpPr>
        <p:spPr>
          <a:xfrm>
            <a:off x="609600" y="1295287"/>
            <a:ext cx="10972800" cy="48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40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sz="half" idx="1"/>
          </p:nvPr>
        </p:nvSpPr>
        <p:spPr>
          <a:xfrm>
            <a:off x="609600" y="1295287"/>
            <a:ext cx="10972800" cy="48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7747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530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54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755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zh-TW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68413"/>
            <a:ext cx="10972800" cy="486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zh-TW" smtClean="0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kumimoji="0" sz="1000">
                <a:latin typeface="+mn-lt"/>
              </a:defRPr>
            </a:lvl1pPr>
          </a:lstStyle>
          <a:p>
            <a:fld id="{D9670538-6A58-41A5-B170-E1CC6B03D650}" type="datetimeFigureOut">
              <a:rPr lang="ko-KR" altLang="en-US" smtClean="0"/>
              <a:t>2017-02-28</a:t>
            </a:fld>
            <a:endParaRPr lang="ko-KR" altLang="en-US"/>
          </a:p>
        </p:txBody>
      </p:sp>
      <p:sp>
        <p:nvSpPr>
          <p:cNvPr id="514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kumimoji="0" sz="1000"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514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56967" y="623728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kumimoji="0" sz="1000">
                <a:latin typeface="맑은 고딕" panose="020B0503020000020004" pitchFamily="50" charset="-127"/>
              </a:defRPr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31" name="Line 15"/>
          <p:cNvSpPr>
            <a:spLocks noChangeShapeType="1"/>
          </p:cNvSpPr>
          <p:nvPr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51781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新細明體" pitchFamily="18" charset="-12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新細明體" pitchFamily="18" charset="-12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新細明體" pitchFamily="18" charset="-12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新細明體" pitchFamily="18" charset="-12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p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10"/>
          <p:cNvGrpSpPr>
            <a:grpSpLocks/>
          </p:cNvGrpSpPr>
          <p:nvPr/>
        </p:nvGrpSpPr>
        <p:grpSpPr bwMode="auto">
          <a:xfrm>
            <a:off x="1847851" y="642939"/>
            <a:ext cx="8532813" cy="2065337"/>
            <a:chOff x="0" y="0"/>
            <a:chExt cx="9158" cy="183"/>
          </a:xfrm>
        </p:grpSpPr>
        <p:sp>
          <p:nvSpPr>
            <p:cNvPr id="6149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9158" cy="1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kumimoji="1" sz="24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9pPr>
            </a:lstStyle>
            <a:p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ko-KR" altLang="en-US" sz="4400">
                <a:solidFill>
                  <a:schemeClr val="tx2"/>
                </a:solidFill>
                <a:latin typeface="Times New Roman" panose="02020603050405020304" pitchFamily="18" charset="0"/>
                <a:ea typeface="맑은 고딕" panose="020B0503020000020004" pitchFamily="50" charset="-127"/>
              </a:endParaRPr>
            </a:p>
          </p:txBody>
        </p:sp>
        <p:sp>
          <p:nvSpPr>
            <p:cNvPr id="6150" name="Rectangle 12"/>
            <p:cNvSpPr>
              <a:spLocks noChangeArrowheads="1"/>
            </p:cNvSpPr>
            <p:nvPr/>
          </p:nvSpPr>
          <p:spPr bwMode="auto">
            <a:xfrm>
              <a:off x="0" y="0"/>
              <a:ext cx="9158" cy="18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kumimoji="1" sz="24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ko-KR" sz="28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2017</a:t>
              </a:r>
              <a:r>
                <a:rPr kumimoji="0" lang="ko-KR" altLang="en-US" sz="28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학년도 </a:t>
              </a:r>
              <a:r>
                <a:rPr kumimoji="0" lang="en-US" altLang="ko-KR" sz="28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1</a:t>
              </a:r>
              <a:r>
                <a:rPr kumimoji="0" lang="ko-KR" altLang="en-US" sz="28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학기</a:t>
              </a:r>
              <a:endParaRPr kumimoji="0" lang="en-US" altLang="ko-KR" sz="2800" b="1" dirty="0">
                <a:solidFill>
                  <a:schemeClr val="tx2"/>
                </a:solidFill>
                <a:latin typeface="+mj-lt"/>
                <a:ea typeface="新細明體" pitchFamily="18" charset="-12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kumimoji="0" lang="en-US" altLang="ko-KR" sz="900" b="1" dirty="0">
                <a:solidFill>
                  <a:schemeClr val="tx2"/>
                </a:solidFill>
                <a:latin typeface="+mj-lt"/>
                <a:ea typeface="新細明體" pitchFamily="18" charset="-12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ko-KR" altLang="en-US" sz="44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컴퓨팅 사고와 문제 해결 </a:t>
              </a:r>
              <a:r>
                <a:rPr kumimoji="0" lang="en-US" altLang="ko-KR" sz="44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I</a:t>
              </a:r>
              <a:endParaRPr kumimoji="0" lang="en-US" altLang="ko-KR" sz="4400" b="1" dirty="0">
                <a:solidFill>
                  <a:schemeClr val="tx2"/>
                </a:solidFill>
                <a:latin typeface="+mj-lt"/>
                <a:ea typeface="新細明體" pitchFamily="18" charset="-12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ko-KR" sz="4400" b="1" dirty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Lecture Note #</a:t>
              </a:r>
              <a:r>
                <a:rPr kumimoji="0" lang="en-US" altLang="ko-KR" sz="44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03</a:t>
              </a:r>
              <a:endParaRPr kumimoji="0" lang="en-US" altLang="ko-KR" sz="4400" dirty="0">
                <a:solidFill>
                  <a:schemeClr val="tx2"/>
                </a:solidFill>
                <a:latin typeface="+mj-lt"/>
                <a:ea typeface="新細明體" pitchFamily="18" charset="-120"/>
              </a:endParaRPr>
            </a:p>
          </p:txBody>
        </p:sp>
      </p:grpSp>
      <p:sp>
        <p:nvSpPr>
          <p:cNvPr id="6147" name="Line 4"/>
          <p:cNvSpPr>
            <a:spLocks noChangeShapeType="1"/>
          </p:cNvSpPr>
          <p:nvPr/>
        </p:nvSpPr>
        <p:spPr bwMode="auto">
          <a:xfrm>
            <a:off x="1884364" y="2852738"/>
            <a:ext cx="82438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6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2927350" y="3860800"/>
            <a:ext cx="6400800" cy="1752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ko-KR" sz="2600" kern="1200" dirty="0" smtClean="0">
                <a:latin typeface="+mn-ea"/>
              </a:rPr>
              <a:t>2017</a:t>
            </a:r>
            <a:r>
              <a:rPr sz="2600" kern="1200" dirty="0" smtClean="0">
                <a:latin typeface="+mn-ea"/>
              </a:rPr>
              <a:t>년 </a:t>
            </a:r>
            <a:r>
              <a:rPr lang="en-US" sz="2600" kern="1200" dirty="0" smtClean="0">
                <a:latin typeface="+mn-ea"/>
              </a:rPr>
              <a:t>1</a:t>
            </a:r>
            <a:r>
              <a:rPr sz="2600" kern="1200" dirty="0" smtClean="0">
                <a:latin typeface="+mn-ea"/>
              </a:rPr>
              <a:t>학기</a:t>
            </a:r>
            <a:endParaRPr sz="2600" kern="1200" dirty="0">
              <a:latin typeface="+mn-ea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sz="2600" kern="1200" dirty="0">
                <a:latin typeface="+mn-ea"/>
              </a:rPr>
              <a:t>조용주</a:t>
            </a:r>
            <a:endParaRPr lang="en-US" altLang="ko-KR" sz="2600" kern="1200" dirty="0">
              <a:latin typeface="+mn-ea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ko-KR" sz="2600" dirty="0">
                <a:latin typeface="+mn-ea"/>
              </a:rPr>
              <a:t>ycho@smu.ac.kr</a:t>
            </a:r>
            <a:endParaRPr sz="2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9413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쟤넷</a:t>
            </a:r>
            <a:r>
              <a:rPr lang="ko-KR" altLang="en-US" dirty="0"/>
              <a:t> </a:t>
            </a:r>
            <a:r>
              <a:rPr lang="ko-KR" altLang="en-US" dirty="0" err="1"/>
              <a:t>윙의</a:t>
            </a:r>
            <a:r>
              <a:rPr lang="ko-KR" altLang="en-US" dirty="0"/>
              <a:t> 컴퓨팅 사고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349" y="1199527"/>
            <a:ext cx="7970166" cy="56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88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쟤넷</a:t>
            </a:r>
            <a:r>
              <a:rPr lang="ko-KR" altLang="en-US" dirty="0"/>
              <a:t> </a:t>
            </a:r>
            <a:r>
              <a:rPr lang="ko-KR" altLang="en-US" dirty="0" err="1"/>
              <a:t>윙의</a:t>
            </a:r>
            <a:r>
              <a:rPr lang="ko-KR" altLang="en-US" dirty="0"/>
              <a:t> 컴퓨팅 사고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240" y="1184310"/>
            <a:ext cx="8059915" cy="55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8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쟤넷</a:t>
            </a:r>
            <a:r>
              <a:rPr lang="ko-KR" altLang="en-US" dirty="0"/>
              <a:t> </a:t>
            </a:r>
            <a:r>
              <a:rPr lang="ko-KR" altLang="en-US" dirty="0" err="1"/>
              <a:t>윙의</a:t>
            </a:r>
            <a:r>
              <a:rPr lang="ko-KR" altLang="en-US" dirty="0"/>
              <a:t> 컴퓨팅 사고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30" y="1268413"/>
            <a:ext cx="7785313" cy="553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04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쟤넷</a:t>
            </a:r>
            <a:r>
              <a:rPr lang="ko-KR" altLang="en-US" dirty="0"/>
              <a:t> </a:t>
            </a:r>
            <a:r>
              <a:rPr lang="ko-KR" altLang="en-US" dirty="0" err="1"/>
              <a:t>윙의</a:t>
            </a:r>
            <a:r>
              <a:rPr lang="ko-KR" altLang="en-US" dirty="0"/>
              <a:t> 컴퓨팅 사고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56" y="1211894"/>
            <a:ext cx="7852529" cy="560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37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쟤넷</a:t>
            </a:r>
            <a:r>
              <a:rPr lang="ko-KR" altLang="en-US" dirty="0"/>
              <a:t> </a:t>
            </a:r>
            <a:r>
              <a:rPr lang="ko-KR" altLang="en-US" dirty="0" err="1"/>
              <a:t>윙의</a:t>
            </a:r>
            <a:r>
              <a:rPr lang="ko-KR" altLang="en-US" dirty="0"/>
              <a:t> 컴퓨팅 사고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40" y="1268413"/>
            <a:ext cx="7719128" cy="553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78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쟤넷</a:t>
            </a:r>
            <a:r>
              <a:rPr lang="ko-KR" altLang="en-US" dirty="0"/>
              <a:t> </a:t>
            </a:r>
            <a:r>
              <a:rPr lang="ko-KR" altLang="en-US" dirty="0" err="1"/>
              <a:t>윙의</a:t>
            </a:r>
            <a:r>
              <a:rPr lang="ko-KR" altLang="en-US" dirty="0"/>
              <a:t> 컴퓨팅 사고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04" y="1268413"/>
            <a:ext cx="7439565" cy="55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06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쟤넷</a:t>
            </a:r>
            <a:r>
              <a:rPr lang="ko-KR" altLang="en-US" dirty="0"/>
              <a:t> </a:t>
            </a:r>
            <a:r>
              <a:rPr lang="ko-KR" altLang="en-US" dirty="0" err="1"/>
              <a:t>윙과</a:t>
            </a:r>
            <a:r>
              <a:rPr lang="ko-KR" altLang="en-US" dirty="0"/>
              <a:t> </a:t>
            </a:r>
            <a:r>
              <a:rPr lang="en-US" altLang="ko-KR" dirty="0"/>
              <a:t>CSTA </a:t>
            </a:r>
            <a:r>
              <a:rPr lang="ko-KR" altLang="en-US" dirty="0"/>
              <a:t>등의 컴퓨팅 사고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미국 컴퓨터과학 교사 협회</a:t>
            </a:r>
            <a:r>
              <a:rPr lang="en-US" altLang="ko-KR" dirty="0"/>
              <a:t>(CSTA)</a:t>
            </a:r>
            <a:r>
              <a:rPr lang="ko-KR" altLang="en-US" dirty="0"/>
              <a:t>와 국제 교육공학 협회</a:t>
            </a:r>
            <a:r>
              <a:rPr lang="en-US" altLang="ko-KR" dirty="0"/>
              <a:t>(ISTE)</a:t>
            </a:r>
          </a:p>
          <a:p>
            <a:pPr lvl="1"/>
            <a:r>
              <a:rPr lang="ko-KR" altLang="en-US" dirty="0"/>
              <a:t>다양한 분야의 문제를 해결하기 위해 컴퓨터를 비롯하여 여러 가지 도구들을 활용할 수 있도록 하는 것</a:t>
            </a:r>
            <a:endParaRPr lang="en-US" altLang="ko-KR" dirty="0"/>
          </a:p>
          <a:p>
            <a:pPr lvl="1"/>
            <a:r>
              <a:rPr lang="ko-KR" altLang="en-US" dirty="0"/>
              <a:t>데이터를 논리적으로 정리하고 분석하는 능력</a:t>
            </a:r>
            <a:endParaRPr lang="en-US" altLang="ko-KR" dirty="0"/>
          </a:p>
          <a:p>
            <a:pPr lvl="1"/>
            <a:r>
              <a:rPr lang="ko-KR" altLang="en-US" dirty="0"/>
              <a:t>모델이나 시뮬레이션을 통해 데이터를 추상화시켜 표현하는 능력</a:t>
            </a:r>
            <a:endParaRPr lang="en-US" altLang="ko-KR" dirty="0"/>
          </a:p>
          <a:p>
            <a:pPr lvl="1"/>
            <a:r>
              <a:rPr lang="ko-KR" altLang="en-US" dirty="0"/>
              <a:t>알고리즘적 사고를 통해 문제 해결을 자동화시키는 능력</a:t>
            </a:r>
            <a:endParaRPr lang="en-US" altLang="ko-KR" dirty="0"/>
          </a:p>
          <a:p>
            <a:pPr lvl="1"/>
            <a:r>
              <a:rPr lang="ko-KR" altLang="en-US" dirty="0"/>
              <a:t>해결방법을 최적화 시키는 능력</a:t>
            </a:r>
            <a:endParaRPr lang="en-US" altLang="ko-KR" dirty="0"/>
          </a:p>
          <a:p>
            <a:r>
              <a:rPr lang="ko-KR" altLang="en-US" dirty="0"/>
              <a:t>영국 </a:t>
            </a:r>
            <a:r>
              <a:rPr lang="en-US" altLang="ko-KR" dirty="0"/>
              <a:t>CAS(Computing At School)</a:t>
            </a:r>
            <a:r>
              <a:rPr lang="ko-KR" altLang="en-US" dirty="0"/>
              <a:t>의 컴퓨팅 사고</a:t>
            </a:r>
            <a:endParaRPr lang="en-US" altLang="ko-KR" dirty="0"/>
          </a:p>
          <a:p>
            <a:pPr lvl="1"/>
            <a:r>
              <a:rPr lang="ko-KR" altLang="en-US" dirty="0"/>
              <a:t>문제를 해결하고 절차적 과정이나 시스템을 좀 더 이해할 수 있도록 유추하는 과정이 포함된 인지 프로세스 또는 사고 과정</a:t>
            </a:r>
            <a:endParaRPr lang="en-US" altLang="ko-KR" dirty="0"/>
          </a:p>
          <a:p>
            <a:pPr lvl="1"/>
            <a:r>
              <a:rPr lang="ko-KR" altLang="en-US" dirty="0"/>
              <a:t>알고리즘적으로 사고하는 능력</a:t>
            </a:r>
            <a:r>
              <a:rPr lang="en-US" altLang="ko-KR" dirty="0"/>
              <a:t>, </a:t>
            </a:r>
            <a:r>
              <a:rPr lang="ko-KR" altLang="en-US" dirty="0"/>
              <a:t>분해 능력</a:t>
            </a:r>
            <a:r>
              <a:rPr lang="en-US" altLang="ko-KR" dirty="0"/>
              <a:t>, </a:t>
            </a:r>
            <a:r>
              <a:rPr lang="ko-KR" altLang="en-US" dirty="0"/>
              <a:t>패턴을 찾아내거나 아니면 사용해서 일반화시키는 능력</a:t>
            </a:r>
            <a:r>
              <a:rPr lang="en-US" altLang="ko-KR" dirty="0"/>
              <a:t>, </a:t>
            </a:r>
            <a:r>
              <a:rPr lang="ko-KR" altLang="en-US" dirty="0"/>
              <a:t>추상적으로 사고하고 근사</a:t>
            </a:r>
            <a:r>
              <a:rPr lang="en-US" altLang="ko-KR" dirty="0"/>
              <a:t>(approximate)</a:t>
            </a:r>
            <a:r>
              <a:rPr lang="ko-KR" altLang="en-US" dirty="0"/>
              <a:t>하게 표현할 수 있으며 평가할 수 있는 능력이 포함됨</a:t>
            </a:r>
            <a:endParaRPr lang="en-US" altLang="ko-KR" dirty="0"/>
          </a:p>
          <a:p>
            <a:pPr lvl="1"/>
            <a:r>
              <a:rPr lang="ko-KR" altLang="en-US" dirty="0"/>
              <a:t>실천 방법으로 심사숙고</a:t>
            </a:r>
            <a:r>
              <a:rPr lang="en-US" altLang="ko-KR" dirty="0"/>
              <a:t>(Reflecting), </a:t>
            </a:r>
            <a:r>
              <a:rPr lang="ko-KR" altLang="en-US" dirty="0"/>
              <a:t>코딩</a:t>
            </a:r>
            <a:r>
              <a:rPr lang="en-US" altLang="ko-KR" dirty="0"/>
              <a:t>(Coding), </a:t>
            </a:r>
            <a:r>
              <a:rPr lang="ko-KR" altLang="en-US" dirty="0"/>
              <a:t>설계</a:t>
            </a:r>
            <a:r>
              <a:rPr lang="en-US" altLang="ko-KR" dirty="0"/>
              <a:t>(Designing), </a:t>
            </a:r>
            <a:r>
              <a:rPr lang="ko-KR" altLang="en-US" dirty="0"/>
              <a:t>분석</a:t>
            </a:r>
            <a:r>
              <a:rPr lang="en-US" altLang="ko-KR" dirty="0"/>
              <a:t>(Analyzing), </a:t>
            </a:r>
            <a:r>
              <a:rPr lang="ko-KR" altLang="en-US" dirty="0"/>
              <a:t>적용</a:t>
            </a:r>
            <a:r>
              <a:rPr lang="en-US" altLang="ko-KR" dirty="0"/>
              <a:t>(Applying)</a:t>
            </a:r>
            <a:r>
              <a:rPr lang="ko-KR" altLang="en-US" dirty="0"/>
              <a:t>을 </a:t>
            </a:r>
            <a:r>
              <a:rPr lang="ko-KR" altLang="en-US" dirty="0" smtClean="0"/>
              <a:t>명시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3250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사람</a:t>
            </a:r>
            <a:r>
              <a:rPr lang="en-US" altLang="ko-KR" dirty="0"/>
              <a:t>(</a:t>
            </a:r>
            <a:r>
              <a:rPr lang="ko-KR" altLang="en-US" dirty="0"/>
              <a:t>기관</a:t>
            </a:r>
            <a:r>
              <a:rPr lang="en-US" altLang="ko-KR" dirty="0"/>
              <a:t>)</a:t>
            </a:r>
            <a:r>
              <a:rPr lang="ko-KR" altLang="en-US" dirty="0"/>
              <a:t>들의 컴퓨팅 사고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구글</a:t>
            </a:r>
            <a:r>
              <a:rPr lang="en-US" altLang="ko-KR" dirty="0" smtClean="0"/>
              <a:t>(Google)</a:t>
            </a:r>
            <a:r>
              <a:rPr lang="ko-KR" altLang="en-US" dirty="0" smtClean="0"/>
              <a:t>의 컴퓨팅 사고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가지 특징들</a:t>
            </a:r>
            <a:r>
              <a:rPr lang="en-US" altLang="ko-KR" dirty="0" smtClean="0"/>
              <a:t>(characteristics)</a:t>
            </a:r>
            <a:r>
              <a:rPr lang="ko-KR" altLang="en-US" dirty="0" smtClean="0"/>
              <a:t>과 성향들</a:t>
            </a:r>
            <a:r>
              <a:rPr lang="en-US" altLang="ko-KR" dirty="0" smtClean="0"/>
              <a:t>(disposition)</a:t>
            </a:r>
            <a:r>
              <a:rPr lang="ko-KR" altLang="en-US" dirty="0" smtClean="0"/>
              <a:t>을 포함하는 문제 풀이 과정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구글에서</a:t>
            </a:r>
            <a:r>
              <a:rPr lang="ko-KR" altLang="en-US" dirty="0" smtClean="0"/>
              <a:t> 만든 컴퓨팅 사고 교육 내용에는 아래와 같은 컴퓨팅 사고 요소들을 경험할 수 있도록 지원하는 내용이 들어 있음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/>
          </p:nvPr>
        </p:nvGraphicFramePr>
        <p:xfrm>
          <a:off x="206720" y="2949370"/>
          <a:ext cx="11778559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6101"/>
                <a:gridCol w="8742458"/>
              </a:tblGrid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분해</a:t>
                      </a:r>
                      <a:endParaRPr lang="en-US" altLang="ko-KR" sz="2400" b="0" kern="1200" dirty="0" smtClean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24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(Decomposition)</a:t>
                      </a:r>
                      <a:endParaRPr lang="ko-KR" altLang="en-US" sz="2400" b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데이터</a:t>
                      </a:r>
                      <a:r>
                        <a:rPr lang="en-US" altLang="ko-KR" sz="24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24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프로세스</a:t>
                      </a:r>
                      <a:r>
                        <a:rPr lang="en-US" altLang="ko-KR" sz="24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24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문제들을 작고 관리할 수 있는 수준으로 잘라내는 것</a:t>
                      </a:r>
                      <a:endParaRPr lang="ko-KR" altLang="en-US" sz="2400" b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+mj-lt"/>
                        </a:rPr>
                        <a:t>패턴 인식 </a:t>
                      </a:r>
                      <a:endParaRPr lang="en-US" altLang="ko-KR" sz="24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2400" dirty="0" smtClean="0">
                          <a:latin typeface="+mj-lt"/>
                        </a:rPr>
                        <a:t>(Pattern Recognition)</a:t>
                      </a:r>
                      <a:endParaRPr lang="ko-KR" alt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데이터의 패턴</a:t>
                      </a:r>
                      <a:r>
                        <a:rPr lang="en-US" altLang="ko-KR" sz="24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2400" kern="1200" dirty="0" err="1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트렌드</a:t>
                      </a:r>
                      <a:r>
                        <a:rPr lang="en-US" altLang="ko-KR" sz="24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24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규칙성 등을 살펴보는 것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추상화</a:t>
                      </a:r>
                      <a:endParaRPr lang="en-US" altLang="ko-KR" sz="2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(Abstraction)</a:t>
                      </a:r>
                      <a:endParaRPr lang="ko-KR" altLang="en-US" sz="2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>
                          <a:latin typeface="+mj-lt"/>
                        </a:rPr>
                        <a:t>이러한 패턴들을 만들어내는 일반적인 원칙을 찾아내는 것</a:t>
                      </a:r>
                      <a:endParaRPr lang="ko-KR" altLang="en-US" sz="2400" dirty="0">
                        <a:latin typeface="+mj-lt"/>
                      </a:endParaRPr>
                    </a:p>
                  </a:txBody>
                  <a:tcPr anchor="ctr"/>
                </a:tc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+mj-lt"/>
                        </a:rPr>
                        <a:t>알고리즘 설계</a:t>
                      </a:r>
                      <a:r>
                        <a:rPr lang="en-US" altLang="ko-KR" sz="2400" dirty="0" smtClean="0">
                          <a:latin typeface="+mj-lt"/>
                        </a:rPr>
                        <a:t>(Algorithm Design)</a:t>
                      </a:r>
                      <a:endParaRPr lang="ko-KR" alt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>
                          <a:latin typeface="+mj-lt"/>
                        </a:rPr>
                        <a:t>이런 문제 또는 유사한 문제를 해결할 수 있도록 단계별로 설명하는 내용을 만들어내는 것</a:t>
                      </a:r>
                      <a:endParaRPr lang="ko-KR" altLang="en-US" sz="2400" dirty="0">
                        <a:latin typeface="+mj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190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다른 사람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기관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컴퓨팅 사고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구글의</a:t>
            </a:r>
            <a:r>
              <a:rPr lang="ko-KR" altLang="en-US" dirty="0" smtClean="0"/>
              <a:t> 컴퓨팅 사고가 포함하는 다양한 기술들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문제해결을 위해 컴퓨터를 사용할 수 있게 문제를 표현</a:t>
            </a:r>
          </a:p>
          <a:p>
            <a:pPr lvl="1" latinLnBrk="0"/>
            <a:r>
              <a:rPr lang="ko-KR" altLang="en-US" dirty="0"/>
              <a:t>논리적으로 데이터를 구성하고 분석</a:t>
            </a:r>
          </a:p>
          <a:p>
            <a:pPr lvl="1" latinLnBrk="0"/>
            <a:r>
              <a:rPr lang="ko-KR" altLang="en-US" dirty="0"/>
              <a:t>목표를 위한 효율적 단계를 통해 해법을 확인</a:t>
            </a:r>
            <a:r>
              <a:rPr lang="en-US" altLang="ko-KR" dirty="0"/>
              <a:t>,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실행</a:t>
            </a:r>
          </a:p>
          <a:p>
            <a:pPr lvl="1" latinLnBrk="0"/>
            <a:r>
              <a:rPr lang="ko-KR" altLang="en-US" dirty="0"/>
              <a:t>모델이나 시뮬레이션과 같은 추상화를 통해 데이터를 표현</a:t>
            </a:r>
          </a:p>
          <a:p>
            <a:pPr lvl="1" latinLnBrk="0"/>
            <a:r>
              <a:rPr lang="ko-KR" altLang="en-US" dirty="0"/>
              <a:t>순서화된 알고리즘적인 사고를 통해 자동적으로 해결책 얻기</a:t>
            </a:r>
          </a:p>
          <a:p>
            <a:pPr lvl="1" latinLnBrk="0"/>
            <a:r>
              <a:rPr lang="ko-KR" altLang="en-US" dirty="0"/>
              <a:t>문제해결 과정을 일반화하여 다른 문제들의 해결에 적용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1" descr="D:\작업완료\소프트웨어와컴퓨팅사고\소프트웨어와컴퓨팅사고_그림파일\5장\그림5-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514" y="3971368"/>
            <a:ext cx="4292241" cy="278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94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사람</a:t>
            </a:r>
            <a:r>
              <a:rPr lang="en-US" altLang="ko-KR" dirty="0"/>
              <a:t>(</a:t>
            </a:r>
            <a:r>
              <a:rPr lang="ko-KR" altLang="en-US" dirty="0"/>
              <a:t>기관</a:t>
            </a:r>
            <a:r>
              <a:rPr lang="en-US" altLang="ko-KR" dirty="0"/>
              <a:t>)</a:t>
            </a:r>
            <a:r>
              <a:rPr lang="ko-KR" altLang="en-US" dirty="0"/>
              <a:t>들의 컴퓨팅 사고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268413"/>
            <a:ext cx="11239893" cy="4862512"/>
          </a:xfrm>
        </p:spPr>
        <p:txBody>
          <a:bodyPr/>
          <a:lstStyle/>
          <a:p>
            <a:r>
              <a:rPr lang="ko-KR" altLang="en-US" dirty="0" err="1"/>
              <a:t>구글</a:t>
            </a:r>
            <a:r>
              <a:rPr lang="en-US" altLang="ko-KR" dirty="0"/>
              <a:t>(Google)</a:t>
            </a:r>
            <a:r>
              <a:rPr lang="ko-KR" altLang="en-US" dirty="0"/>
              <a:t>의 컴퓨팅 </a:t>
            </a:r>
            <a:r>
              <a:rPr lang="ko-KR" altLang="en-US" dirty="0" smtClean="0"/>
              <a:t>사고에서는 </a:t>
            </a:r>
            <a:r>
              <a:rPr lang="en-US" altLang="ko-KR" dirty="0" smtClean="0"/>
              <a:t>CT</a:t>
            </a:r>
            <a:r>
              <a:rPr lang="ko-KR" altLang="en-US" dirty="0" smtClean="0"/>
              <a:t>를 다양한 분야에서 활용 가능하다고 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531" y="1686813"/>
            <a:ext cx="8229541" cy="51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4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컴퓨팅 사고의 </a:t>
            </a:r>
            <a:r>
              <a:rPr lang="ko-KR" altLang="en-US" dirty="0" smtClean="0"/>
              <a:t>이해</a:t>
            </a:r>
            <a:endParaRPr lang="en-US" altLang="ko-KR" dirty="0" smtClean="0"/>
          </a:p>
          <a:p>
            <a:r>
              <a:rPr lang="ko-KR" altLang="en-US" dirty="0" smtClean="0"/>
              <a:t>컴퓨팅 사고와 코딩과의 관계 이해</a:t>
            </a:r>
            <a:endParaRPr lang="en-US" altLang="ko-KR" dirty="0" smtClean="0"/>
          </a:p>
          <a:p>
            <a:r>
              <a:rPr lang="ko-KR" altLang="en-US" dirty="0" smtClean="0"/>
              <a:t>컴퓨팅 사고 모델 이해</a:t>
            </a:r>
            <a:endParaRPr lang="en-US" altLang="ko-KR" dirty="0" smtClean="0"/>
          </a:p>
          <a:p>
            <a:r>
              <a:rPr lang="ko-KR" altLang="en-US" dirty="0" smtClean="0"/>
              <a:t>본 교과목에서 정의하는 컴퓨팅 사고와 과정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37593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사람</a:t>
            </a:r>
            <a:r>
              <a:rPr lang="en-US" altLang="ko-KR" dirty="0"/>
              <a:t>(</a:t>
            </a:r>
            <a:r>
              <a:rPr lang="ko-KR" altLang="en-US" dirty="0"/>
              <a:t>기관</a:t>
            </a:r>
            <a:r>
              <a:rPr lang="en-US" altLang="ko-KR" dirty="0"/>
              <a:t>)</a:t>
            </a:r>
            <a:r>
              <a:rPr lang="ko-KR" altLang="en-US" dirty="0"/>
              <a:t>들의 컴퓨팅 사고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연세대학교 나정은 교수의 컴퓨팅 사고 정의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"</a:t>
            </a:r>
            <a:r>
              <a:rPr lang="ko-KR" altLang="en-US" dirty="0" smtClean="0"/>
              <a:t>컴퓨터가 사고하는 것이 아니라 컴퓨터가 작동할 수 있도록 명령하는 사람이 생각하는 절차와 방법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그 논리를 추론할 수 있는 힘</a:t>
            </a:r>
            <a:r>
              <a:rPr lang="en-US" altLang="ko-KR" dirty="0" smtClean="0"/>
              <a:t>"</a:t>
            </a:r>
            <a:r>
              <a:rPr lang="ko-KR" altLang="en-US" dirty="0" smtClean="0"/>
              <a:t>이라고 정의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713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5.1.3 </a:t>
            </a:r>
            <a:r>
              <a:rPr lang="ko-KR" altLang="en-US" dirty="0" err="1"/>
              <a:t>쟤넷</a:t>
            </a:r>
            <a:r>
              <a:rPr lang="ko-KR" altLang="en-US" dirty="0"/>
              <a:t> </a:t>
            </a:r>
            <a:r>
              <a:rPr lang="ko-KR" altLang="en-US" dirty="0" err="1"/>
              <a:t>윙과</a:t>
            </a:r>
            <a:r>
              <a:rPr lang="ko-KR" altLang="en-US" dirty="0"/>
              <a:t> </a:t>
            </a:r>
            <a:r>
              <a:rPr lang="en-US" altLang="ko-KR" dirty="0"/>
              <a:t>CSTA </a:t>
            </a:r>
            <a:r>
              <a:rPr lang="ko-KR" altLang="en-US" dirty="0"/>
              <a:t>등의 컴퓨팅 사고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컴퓨팅 사고를 통한 능력 향상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복잡한 것을 자신감 있게 다루는 능력</a:t>
            </a:r>
          </a:p>
          <a:p>
            <a:pPr lvl="1" latinLnBrk="0"/>
            <a:r>
              <a:rPr lang="ko-KR" altLang="en-US" dirty="0"/>
              <a:t>어려운 문제들을 지속적으로 다루는 능력</a:t>
            </a:r>
          </a:p>
          <a:p>
            <a:pPr lvl="1" latinLnBrk="0"/>
            <a:r>
              <a:rPr lang="ko-KR" altLang="en-US" dirty="0"/>
              <a:t>애매한 것을 인내심을 가지고 다루는 능력</a:t>
            </a:r>
            <a:endParaRPr lang="en-US" altLang="ko-KR" dirty="0"/>
          </a:p>
          <a:p>
            <a:pPr lvl="1" latinLnBrk="0">
              <a:buNone/>
            </a:pPr>
            <a:endParaRPr lang="ko-KR" altLang="en-US" dirty="0"/>
          </a:p>
          <a:p>
            <a:pPr lvl="1" latinLnBrk="0"/>
            <a:r>
              <a:rPr lang="ko-KR" altLang="en-US" dirty="0"/>
              <a:t>다양한 해답이 있을 수 있는 열린</a:t>
            </a:r>
            <a:r>
              <a:rPr lang="en-US" altLang="ko-KR" dirty="0"/>
              <a:t>(open-minded) </a:t>
            </a:r>
            <a:r>
              <a:rPr lang="ko-KR" altLang="en-US" dirty="0" smtClean="0"/>
              <a:t>문제를 다루는 능력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ko-KR" altLang="en-US" dirty="0"/>
              <a:t>공통적 문제해결을 위해 다른 사람들과의 </a:t>
            </a:r>
            <a:r>
              <a:rPr lang="ko-KR" altLang="en-US" dirty="0" smtClean="0"/>
              <a:t>의사소통과</a:t>
            </a:r>
            <a:r>
              <a:rPr lang="en-US" altLang="ko-KR" dirty="0" smtClean="0"/>
              <a:t> </a:t>
            </a:r>
            <a:r>
              <a:rPr lang="ko-KR" altLang="en-US" dirty="0"/>
              <a:t>협력하는 능력</a:t>
            </a:r>
          </a:p>
          <a:p>
            <a:pPr lvl="1" latinLnBrk="0"/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46641" y="3626051"/>
            <a:ext cx="1500198" cy="1187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19861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쟤넷</a:t>
            </a:r>
            <a:r>
              <a:rPr lang="ko-KR" altLang="en-US" dirty="0"/>
              <a:t> </a:t>
            </a:r>
            <a:r>
              <a:rPr lang="ko-KR" altLang="en-US" dirty="0" err="1"/>
              <a:t>윙과</a:t>
            </a:r>
            <a:r>
              <a:rPr lang="ko-KR" altLang="en-US" dirty="0"/>
              <a:t> </a:t>
            </a:r>
            <a:r>
              <a:rPr lang="en-US" altLang="ko-KR" dirty="0"/>
              <a:t>CSTA </a:t>
            </a:r>
            <a:r>
              <a:rPr lang="ko-KR" altLang="en-US" dirty="0"/>
              <a:t>등의 컴퓨팅 사고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CSTA</a:t>
            </a:r>
            <a:r>
              <a:rPr lang="ko-KR" altLang="en-US" dirty="0" smtClean="0"/>
              <a:t>의 컴퓨팅 사고 중고등학교 과정 주요 내용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문제해결의 기본 단계를 절차적으로 사용하기</a:t>
            </a:r>
          </a:p>
          <a:p>
            <a:pPr lvl="1" latinLnBrk="0"/>
            <a:r>
              <a:rPr lang="ko-KR" altLang="en-US" dirty="0"/>
              <a:t>일련의 명령 절차를 설명하고 분석하기</a:t>
            </a:r>
          </a:p>
          <a:p>
            <a:pPr lvl="1" latinLnBrk="0"/>
            <a:r>
              <a:rPr lang="ko-KR" altLang="en-US" dirty="0"/>
              <a:t>알고리즘 정의와 여러 가지 알고리즘 평가하기</a:t>
            </a:r>
          </a:p>
          <a:p>
            <a:pPr lvl="1" latinLnBrk="0"/>
            <a:r>
              <a:rPr lang="ko-KR" altLang="en-US" dirty="0"/>
              <a:t>컴퓨터의 계층 구조와 추상화의 개념 이해하기</a:t>
            </a:r>
          </a:p>
          <a:p>
            <a:pPr lvl="1" latinLnBrk="0"/>
            <a:r>
              <a:rPr lang="ko-KR" altLang="en-US" dirty="0"/>
              <a:t>한 문제를 여러 개의 문제로 분해하여 추상화 사용하기</a:t>
            </a:r>
          </a:p>
          <a:p>
            <a:endParaRPr lang="ko-KR" altLang="en-US" dirty="0"/>
          </a:p>
        </p:txBody>
      </p:sp>
      <p:pic>
        <p:nvPicPr>
          <p:cNvPr id="4" name="Picture 1" descr="D:\작업완료\소프트웨어와컴퓨팅사고\소프트웨어와컴퓨팅사고_그림파일\5장\그림5-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934" y="3437056"/>
            <a:ext cx="5330464" cy="323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235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5.2.2 </a:t>
            </a:r>
            <a:r>
              <a:rPr lang="ko-KR" altLang="en-US" dirty="0" smtClean="0"/>
              <a:t>컴퓨팅 사고를 적용한 생활 속의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컴퓨팅 사고는 항상 주변에 있는 다양한 분야에 적용 가능</a:t>
            </a:r>
            <a:endParaRPr lang="en-US" altLang="ko-KR" dirty="0" smtClean="0"/>
          </a:p>
          <a:p>
            <a:r>
              <a:rPr lang="ko-KR" altLang="en-US" dirty="0" smtClean="0"/>
              <a:t>작문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글쓰기 전 컴퓨팅 사고에 따라 계획 세우기</a:t>
            </a:r>
          </a:p>
          <a:p>
            <a:pPr lvl="1" latinLnBrk="0"/>
            <a:r>
              <a:rPr lang="ko-KR" altLang="en-US" dirty="0"/>
              <a:t>글의 주제</a:t>
            </a:r>
            <a:r>
              <a:rPr lang="en-US" altLang="ko-KR" dirty="0"/>
              <a:t>, </a:t>
            </a:r>
            <a:r>
              <a:rPr lang="ko-KR" altLang="en-US" dirty="0"/>
              <a:t>중심이 되는 사건</a:t>
            </a:r>
            <a:r>
              <a:rPr lang="en-US" altLang="ko-KR" dirty="0"/>
              <a:t>, </a:t>
            </a:r>
            <a:r>
              <a:rPr lang="ko-KR" altLang="en-US" dirty="0"/>
              <a:t>등장인물의 역할</a:t>
            </a:r>
            <a:r>
              <a:rPr lang="en-US" altLang="ko-KR" dirty="0"/>
              <a:t>, </a:t>
            </a:r>
            <a:r>
              <a:rPr lang="ko-KR" altLang="en-US" dirty="0"/>
              <a:t>글의 전개</a:t>
            </a:r>
          </a:p>
          <a:p>
            <a:pPr marL="400050" lvl="1" indent="0" latinLnBrk="0">
              <a:buNone/>
            </a:pPr>
            <a:r>
              <a:rPr lang="ko-KR" altLang="en-US" dirty="0"/>
              <a:t>    방식</a:t>
            </a:r>
            <a:r>
              <a:rPr lang="en-US" altLang="ko-KR" dirty="0"/>
              <a:t>, </a:t>
            </a:r>
            <a:r>
              <a:rPr lang="ko-KR" altLang="en-US" dirty="0"/>
              <a:t>글의 마무리 등을 먼저 </a:t>
            </a:r>
            <a:r>
              <a:rPr lang="ko-KR" altLang="en-US" dirty="0">
                <a:solidFill>
                  <a:srgbClr val="FF0000"/>
                </a:solidFill>
              </a:rPr>
              <a:t>분해</a:t>
            </a:r>
            <a:r>
              <a:rPr lang="ko-KR" altLang="en-US" dirty="0"/>
              <a:t>하여 정하고 글 완성</a:t>
            </a:r>
          </a:p>
          <a:p>
            <a:endParaRPr lang="ko-KR" altLang="en-US" dirty="0"/>
          </a:p>
        </p:txBody>
      </p:sp>
      <p:pic>
        <p:nvPicPr>
          <p:cNvPr id="4" name="Picture 1" descr="C:\Users\Administrator\Desktop\삭제-15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212" y="3381633"/>
            <a:ext cx="8009857" cy="328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64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사고를 적용한 생활 속의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디자인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디자인 작업에 필요한 과정들을 여러 단계로 </a:t>
            </a:r>
            <a:r>
              <a:rPr lang="ko-KR" altLang="en-US" dirty="0">
                <a:solidFill>
                  <a:srgbClr val="FF0000"/>
                </a:solidFill>
              </a:rPr>
              <a:t>분해</a:t>
            </a:r>
          </a:p>
          <a:p>
            <a:pPr lvl="1" latinLnBrk="0"/>
            <a:r>
              <a:rPr lang="ko-KR" altLang="en-US" dirty="0"/>
              <a:t>아이디어 착안</a:t>
            </a:r>
            <a:r>
              <a:rPr lang="en-US" altLang="ko-KR" dirty="0"/>
              <a:t>, </a:t>
            </a:r>
            <a:r>
              <a:rPr lang="ko-KR" altLang="en-US" dirty="0"/>
              <a:t>밑그림 그리기</a:t>
            </a:r>
            <a:r>
              <a:rPr lang="en-US" altLang="ko-KR" dirty="0"/>
              <a:t>, </a:t>
            </a:r>
            <a:r>
              <a:rPr lang="ko-KR" altLang="en-US" dirty="0"/>
              <a:t>수정 보완</a:t>
            </a:r>
            <a:r>
              <a:rPr lang="en-US" altLang="ko-KR" dirty="0"/>
              <a:t>, </a:t>
            </a:r>
            <a:r>
              <a:rPr lang="ko-KR" altLang="en-US" dirty="0"/>
              <a:t>전체 완성 등의</a:t>
            </a:r>
          </a:p>
          <a:p>
            <a:pPr marL="400050" lvl="1" indent="0" latinLnBrk="0">
              <a:buNone/>
            </a:pPr>
            <a:r>
              <a:rPr lang="ko-KR" altLang="en-US" dirty="0"/>
              <a:t>    단계들로 분해한 후 작업을 완성하는 것이 효율적임</a:t>
            </a:r>
          </a:p>
        </p:txBody>
      </p:sp>
      <p:pic>
        <p:nvPicPr>
          <p:cNvPr id="4" name="Picture 1" descr="C:\Users\Administrator\Desktop\삭제-157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30"/>
          <a:stretch/>
        </p:blipFill>
        <p:spPr bwMode="auto">
          <a:xfrm>
            <a:off x="1537432" y="3202663"/>
            <a:ext cx="2952517" cy="187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" descr="C:\Users\Administrator\Desktop\삭제-157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5"/>
          <a:stretch/>
        </p:blipFill>
        <p:spPr bwMode="auto">
          <a:xfrm>
            <a:off x="4633776" y="3227398"/>
            <a:ext cx="2075081" cy="187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517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사고를 적용한 생활 속의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미술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미술 작품의 경향을 분석한 후 ‘특징추출’</a:t>
            </a:r>
          </a:p>
          <a:p>
            <a:pPr lvl="1" latinLnBrk="0"/>
            <a:r>
              <a:rPr lang="ko-KR" altLang="en-US" dirty="0"/>
              <a:t>미술 사조의 흐름을 분석</a:t>
            </a:r>
          </a:p>
          <a:p>
            <a:pPr lvl="1" latinLnBrk="0"/>
            <a:r>
              <a:rPr lang="ko-KR" altLang="en-US" dirty="0"/>
              <a:t>분석 단계를 통해 가능하며 </a:t>
            </a:r>
            <a:r>
              <a:rPr lang="ko-KR" altLang="en-US" dirty="0">
                <a:solidFill>
                  <a:srgbClr val="FF0000"/>
                </a:solidFill>
              </a:rPr>
              <a:t>패턴인식</a:t>
            </a:r>
            <a:r>
              <a:rPr lang="ko-KR" altLang="en-US" dirty="0"/>
              <a:t>과도 관련이 큼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1" descr="C:\Users\Administrator\Desktop\삭제-15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68"/>
          <a:stretch/>
        </p:blipFill>
        <p:spPr bwMode="auto">
          <a:xfrm>
            <a:off x="1506138" y="3130091"/>
            <a:ext cx="2808501" cy="236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" descr="C:\Users\Administrator\Desktop\삭제-15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84"/>
          <a:stretch/>
        </p:blipFill>
        <p:spPr bwMode="auto">
          <a:xfrm>
            <a:off x="4235437" y="3095281"/>
            <a:ext cx="2059479" cy="236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111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사고를 적용한 생활 속의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수학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주어진 수학 문제를 풀기 전 가장 중요한 정보를 분석</a:t>
            </a:r>
          </a:p>
          <a:p>
            <a:pPr lvl="1" latinLnBrk="0"/>
            <a:r>
              <a:rPr lang="ko-KR" altLang="en-US" dirty="0"/>
              <a:t>문제의 핵심을 파악</a:t>
            </a:r>
          </a:p>
          <a:p>
            <a:pPr lvl="1" latinLnBrk="0"/>
            <a:r>
              <a:rPr lang="ko-KR" altLang="en-US" dirty="0"/>
              <a:t>효율적으로 해결할 수 있는 방법론인 </a:t>
            </a:r>
            <a:r>
              <a:rPr lang="ko-KR" altLang="en-US" dirty="0">
                <a:solidFill>
                  <a:srgbClr val="FF0000"/>
                </a:solidFill>
              </a:rPr>
              <a:t>알고리즘</a:t>
            </a:r>
            <a:r>
              <a:rPr lang="ko-KR" altLang="en-US" dirty="0"/>
              <a:t> 고안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1" descr="C:\Users\Administrator\Desktop\삭제-158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0"/>
          <a:stretch/>
        </p:blipFill>
        <p:spPr bwMode="auto">
          <a:xfrm>
            <a:off x="1068620" y="2872798"/>
            <a:ext cx="29075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" descr="C:\Users\Administrator\Desktop\삭제-158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4"/>
          <a:stretch/>
        </p:blipFill>
        <p:spPr bwMode="auto">
          <a:xfrm>
            <a:off x="4087730" y="2891511"/>
            <a:ext cx="2367050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185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사고를 적용한 생활 속의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영어 문장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콤마</a:t>
            </a:r>
            <a:r>
              <a:rPr lang="en-US" altLang="ko-KR" dirty="0"/>
              <a:t>, </a:t>
            </a:r>
            <a:r>
              <a:rPr lang="ko-KR" altLang="en-US" dirty="0"/>
              <a:t>문맥</a:t>
            </a:r>
            <a:r>
              <a:rPr lang="en-US" altLang="ko-KR" dirty="0"/>
              <a:t>, </a:t>
            </a:r>
            <a:r>
              <a:rPr lang="ko-KR" altLang="en-US" dirty="0"/>
              <a:t>그리고 주요 단어들을 중심으로 문장을 </a:t>
            </a:r>
            <a:r>
              <a:rPr lang="ko-KR" altLang="en-US" dirty="0">
                <a:solidFill>
                  <a:srgbClr val="FF0000"/>
                </a:solidFill>
              </a:rPr>
              <a:t>분해</a:t>
            </a:r>
          </a:p>
          <a:p>
            <a:pPr lvl="1" latinLnBrk="0"/>
            <a:r>
              <a:rPr lang="ko-KR" altLang="en-US" dirty="0"/>
              <a:t>영어 문장을 전체적인 관점에서 이해하고 해석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1" descr="C:\Users\Administrator\Desktop\삭제-158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02"/>
          <a:stretch/>
        </p:blipFill>
        <p:spPr bwMode="auto">
          <a:xfrm>
            <a:off x="1106274" y="2759463"/>
            <a:ext cx="2608490" cy="177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" descr="C:\Users\Administrator\Desktop\삭제-158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864310" y="2765259"/>
            <a:ext cx="3302077" cy="177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611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사고를 적용한 생활 속의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역사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역사에서 비슷한 시대에 일어난 세계사의 흐름도 파악</a:t>
            </a:r>
          </a:p>
          <a:p>
            <a:pPr lvl="1" latinLnBrk="0"/>
            <a:r>
              <a:rPr lang="ko-KR" altLang="en-US" dirty="0">
                <a:solidFill>
                  <a:srgbClr val="FF0000"/>
                </a:solidFill>
              </a:rPr>
              <a:t>병렬화</a:t>
            </a:r>
            <a:r>
              <a:rPr lang="ko-KR" altLang="en-US" dirty="0"/>
              <a:t>로 함께 비교하며 분석하면 매우 효율적임</a:t>
            </a:r>
            <a:endParaRPr lang="ko-KR" altLang="en-US" dirty="0">
              <a:solidFill>
                <a:srgbClr val="FF0000"/>
              </a:solidFill>
            </a:endParaRPr>
          </a:p>
          <a:p>
            <a:pPr lvl="1" latinLnBrk="0"/>
            <a:r>
              <a:rPr lang="ko-KR" altLang="en-US" dirty="0"/>
              <a:t>시간과 공간을 아우르는 입체적인 역사 교육이 바람직함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1" descr="C:\Users\Administrator\Desktop\삭제-15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22"/>
          <a:stretch/>
        </p:blipFill>
        <p:spPr bwMode="auto">
          <a:xfrm>
            <a:off x="1345310" y="3045308"/>
            <a:ext cx="2440316" cy="22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" descr="C:\Users\Administrator\Desktop\삭제-15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9"/>
          <a:stretch/>
        </p:blipFill>
        <p:spPr bwMode="auto">
          <a:xfrm>
            <a:off x="3785626" y="3102885"/>
            <a:ext cx="3535075" cy="22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868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사고를 적용한 생활 속의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음악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음악을 이해하거나 창작할 때 음악의 패턴 파악이 필요</a:t>
            </a:r>
          </a:p>
          <a:p>
            <a:pPr lvl="1" latinLnBrk="0"/>
            <a:r>
              <a:rPr lang="ko-KR" altLang="en-US" dirty="0"/>
              <a:t>코드와 화성에 대한 분석과 </a:t>
            </a:r>
            <a:r>
              <a:rPr lang="ko-KR" altLang="en-US" dirty="0">
                <a:solidFill>
                  <a:srgbClr val="FF0000"/>
                </a:solidFill>
              </a:rPr>
              <a:t>패턴인식</a:t>
            </a:r>
            <a:r>
              <a:rPr lang="ko-KR" altLang="en-US" dirty="0"/>
              <a:t>이 매우 중요한 요소</a:t>
            </a:r>
            <a:endParaRPr lang="en-US" altLang="ko-KR" dirty="0"/>
          </a:p>
          <a:p>
            <a:pPr lvl="1" latinLnBrk="0"/>
            <a:r>
              <a:rPr lang="ko-KR" altLang="en-US" dirty="0"/>
              <a:t>현재 음악 관련 소프트웨어는 화성법 등이 고려되어 있음</a:t>
            </a:r>
          </a:p>
          <a:p>
            <a:endParaRPr lang="ko-KR" altLang="en-US" dirty="0"/>
          </a:p>
        </p:txBody>
      </p:sp>
      <p:pic>
        <p:nvPicPr>
          <p:cNvPr id="4" name="Picture 1" descr="C:\Users\Administrator\Desktop\삭제-159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21"/>
          <a:stretch/>
        </p:blipFill>
        <p:spPr bwMode="auto">
          <a:xfrm>
            <a:off x="1285741" y="3061779"/>
            <a:ext cx="2619030" cy="188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" descr="C:\Users\Administrator\Desktop\삭제-159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82"/>
          <a:stretch/>
        </p:blipFill>
        <p:spPr bwMode="auto">
          <a:xfrm>
            <a:off x="4094052" y="2905998"/>
            <a:ext cx="1936215" cy="188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797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5.1.1 </a:t>
            </a:r>
            <a:r>
              <a:rPr lang="ko-KR" altLang="en-US" dirty="0" smtClean="0"/>
              <a:t>컴퓨팅 사고의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컴퓨팅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사고</a:t>
            </a:r>
            <a:r>
              <a:rPr lang="en-US" altLang="ko-KR" dirty="0" smtClean="0"/>
              <a:t>(Computational Thinking)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전통적인 아날로그적 인간 사고가 변해야 한다는 주장이 여러 분야에서 대두됨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/>
              <a:t>"</a:t>
            </a:r>
            <a:r>
              <a:rPr lang="ko-KR" altLang="en-US" dirty="0" smtClean="0"/>
              <a:t>컴퓨팅 사고</a:t>
            </a:r>
            <a:r>
              <a:rPr lang="en-US" altLang="ko-KR" dirty="0" smtClean="0"/>
              <a:t>"</a:t>
            </a:r>
            <a:r>
              <a:rPr lang="ko-KR" altLang="en-US" dirty="0" smtClean="0"/>
              <a:t>라는 단어는 </a:t>
            </a:r>
            <a:r>
              <a:rPr lang="en-US" altLang="ko-KR" dirty="0" smtClean="0"/>
              <a:t>1980</a:t>
            </a:r>
            <a:r>
              <a:rPr lang="ko-KR" altLang="en-US" dirty="0"/>
              <a:t>년에 </a:t>
            </a:r>
            <a:r>
              <a:rPr lang="en-US" altLang="ko-KR" dirty="0"/>
              <a:t>MIT</a:t>
            </a:r>
            <a:r>
              <a:rPr lang="ko-KR" altLang="en-US" dirty="0"/>
              <a:t>의 </a:t>
            </a:r>
            <a:r>
              <a:rPr lang="ko-KR" altLang="en-US" dirty="0" err="1"/>
              <a:t>시모어</a:t>
            </a:r>
            <a:r>
              <a:rPr lang="ko-KR" altLang="en-US" dirty="0"/>
              <a:t> </a:t>
            </a:r>
            <a:r>
              <a:rPr lang="ko-KR" altLang="en-US" dirty="0" err="1"/>
              <a:t>페퍼트</a:t>
            </a:r>
            <a:r>
              <a:rPr lang="ko-KR" altLang="en-US" dirty="0"/>
              <a:t> 교수가 </a:t>
            </a:r>
            <a:r>
              <a:rPr lang="en-US" altLang="ko-KR" dirty="0"/>
              <a:t>Mindstorms</a:t>
            </a:r>
            <a:r>
              <a:rPr lang="ko-KR" altLang="en-US" dirty="0"/>
              <a:t>라는 책에서 처음 사용하였고</a:t>
            </a:r>
            <a:r>
              <a:rPr lang="en-US" altLang="ko-KR" dirty="0"/>
              <a:t>, 1996</a:t>
            </a:r>
            <a:r>
              <a:rPr lang="ko-KR" altLang="en-US" dirty="0"/>
              <a:t>년에 논문에서 다시 한 번 사용함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명확하게 정의를 하지는 않고 있지만</a:t>
            </a:r>
            <a:r>
              <a:rPr lang="en-US" altLang="ko-KR" dirty="0"/>
              <a:t>, </a:t>
            </a:r>
            <a:r>
              <a:rPr lang="ko-KR" altLang="en-US" dirty="0"/>
              <a:t>이 단어들이 명시된 책과 논문에서 보았을 때 </a:t>
            </a:r>
            <a:r>
              <a:rPr lang="en-US" altLang="ko-KR" dirty="0"/>
              <a:t>"</a:t>
            </a:r>
            <a:r>
              <a:rPr lang="ko-KR" altLang="en-US" dirty="0"/>
              <a:t>컴퓨터를 활용하여 문제를 해결하는데 필요한 능력</a:t>
            </a:r>
            <a:r>
              <a:rPr lang="en-US" altLang="ko-KR" dirty="0"/>
              <a:t>"</a:t>
            </a:r>
            <a:r>
              <a:rPr lang="ko-KR" altLang="en-US" dirty="0"/>
              <a:t>으로 본 것으로 생각됨</a:t>
            </a:r>
            <a:endParaRPr lang="en-US" altLang="ko-KR" dirty="0"/>
          </a:p>
          <a:p>
            <a:pPr lvl="1" latinLnBrk="0"/>
            <a:r>
              <a:rPr lang="en-US" altLang="ko-KR" dirty="0" smtClean="0"/>
              <a:t>2006</a:t>
            </a:r>
            <a:r>
              <a:rPr lang="ko-KR" altLang="en-US" dirty="0"/>
              <a:t>년 </a:t>
            </a:r>
            <a:r>
              <a:rPr lang="ko-KR" altLang="en-US" dirty="0" err="1"/>
              <a:t>카네기멜런</a:t>
            </a:r>
            <a:r>
              <a:rPr lang="ko-KR" altLang="en-US" dirty="0"/>
              <a:t> 대학의 윙 교수가 컴퓨팅 사고 주창 </a:t>
            </a:r>
          </a:p>
          <a:p>
            <a:pPr lvl="2">
              <a:defRPr/>
            </a:pPr>
            <a:r>
              <a:rPr lang="ko-KR" altLang="en-US" dirty="0"/>
              <a:t>컴퓨팅 사고는 컴퓨터 과학자들이 문제해결을 위해 사고하는 방법과 그와 관련된 기본적인 문제 해결 기술로부터 출발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컴퓨팅 사고 능력은 읽기</a:t>
            </a:r>
            <a:r>
              <a:rPr lang="en-US" altLang="ko-KR" dirty="0"/>
              <a:t>, 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계산 능력처럼 모든 사람들에게 필요한 근본적인 기술이라고 설파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컴퓨팅 사고가 다양한 분야에 적용될 수 있다는 것을 컴퓨터 과학 커뮤니티에 전달</a:t>
            </a:r>
            <a:endParaRPr lang="en-US" altLang="ko-KR" dirty="0"/>
          </a:p>
          <a:p>
            <a:pPr lvl="1" latinLnBrk="0"/>
            <a:r>
              <a:rPr lang="ko-KR" altLang="en-US" dirty="0" smtClean="0"/>
              <a:t>컴퓨팅 </a:t>
            </a:r>
            <a:r>
              <a:rPr lang="ko-KR" altLang="en-US" dirty="0"/>
              <a:t>사고</a:t>
            </a:r>
            <a:r>
              <a:rPr lang="en-US" altLang="ko-KR" dirty="0"/>
              <a:t>, </a:t>
            </a:r>
            <a:r>
              <a:rPr lang="ko-KR" altLang="en-US" dirty="0" smtClean="0"/>
              <a:t>컴퓨팅적 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컴퓨터</a:t>
            </a:r>
            <a:r>
              <a:rPr lang="en-US" altLang="ko-KR" dirty="0"/>
              <a:t>, </a:t>
            </a:r>
            <a:r>
              <a:rPr lang="ko-KR" altLang="en-US" dirty="0"/>
              <a:t>문제해결 등의 키워드로 표현 가능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01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사고를 적용한 생활 속의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생활에서의 줄서기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주어진 상황을 빠르고 적절하게 파악하고 분석하여 활용</a:t>
            </a:r>
          </a:p>
          <a:p>
            <a:pPr lvl="1" latinLnBrk="0"/>
            <a:r>
              <a:rPr lang="ko-KR" altLang="en-US" dirty="0"/>
              <a:t>짧고 빨리 줄어드는 줄의 선택</a:t>
            </a:r>
            <a:r>
              <a:rPr lang="en-US" altLang="ko-KR" dirty="0"/>
              <a:t>, </a:t>
            </a:r>
            <a:r>
              <a:rPr lang="ko-KR" altLang="en-US" dirty="0"/>
              <a:t>상황에 따라 줄 바꾸기</a:t>
            </a:r>
          </a:p>
          <a:p>
            <a:pPr lvl="1" latinLnBrk="0"/>
            <a:r>
              <a:rPr lang="ko-KR" altLang="en-US" dirty="0"/>
              <a:t>주로 컴퓨팅 사고의 </a:t>
            </a:r>
            <a:r>
              <a:rPr lang="ko-KR" altLang="en-US" dirty="0">
                <a:solidFill>
                  <a:srgbClr val="FF0000"/>
                </a:solidFill>
              </a:rPr>
              <a:t>분석</a:t>
            </a:r>
            <a:r>
              <a:rPr lang="ko-KR" altLang="en-US" dirty="0"/>
              <a:t>에 해당하는 과정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1" descr="C:\Users\Administrator\Desktop\삭제-159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27" y="2858458"/>
            <a:ext cx="8262470" cy="330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250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사고를 적용한 생활 속의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요리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미리 요리해놓은 후 다른 음식을 요리하면 식어서 곤란</a:t>
            </a:r>
          </a:p>
          <a:p>
            <a:pPr lvl="1" latinLnBrk="0"/>
            <a:r>
              <a:rPr lang="ko-KR" altLang="en-US" dirty="0"/>
              <a:t>몇 가지 음식을 동시에 요리</a:t>
            </a:r>
          </a:p>
          <a:p>
            <a:pPr lvl="1" latinLnBrk="0"/>
            <a:r>
              <a:rPr lang="ko-KR" altLang="en-US" dirty="0"/>
              <a:t>윙 교수 모델에 나오는 </a:t>
            </a:r>
            <a:r>
              <a:rPr lang="ko-KR" altLang="en-US" dirty="0">
                <a:solidFill>
                  <a:srgbClr val="FF0000"/>
                </a:solidFill>
              </a:rPr>
              <a:t>병렬처리</a:t>
            </a:r>
            <a:r>
              <a:rPr lang="ko-KR" altLang="en-US" dirty="0"/>
              <a:t>의 예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1" descr="C:\Users\Administrator\Desktop\삭제-16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6" r="60583" b="9635"/>
          <a:stretch/>
        </p:blipFill>
        <p:spPr bwMode="auto">
          <a:xfrm>
            <a:off x="1450155" y="3032686"/>
            <a:ext cx="2639674" cy="246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" descr="C:\Users\Administrator\Desktop\삭제-16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1" t="10806" b="9635"/>
          <a:stretch/>
        </p:blipFill>
        <p:spPr bwMode="auto">
          <a:xfrm>
            <a:off x="4161837" y="2960678"/>
            <a:ext cx="3672408" cy="246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153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사고를 적용한 생활 속의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인공지능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컴퓨팅 사고가 </a:t>
            </a:r>
            <a:r>
              <a:rPr lang="en-US" altLang="ko-KR" dirty="0"/>
              <a:t>AI</a:t>
            </a:r>
            <a:r>
              <a:rPr lang="ko-KR" altLang="en-US" dirty="0"/>
              <a:t>의 머신 러닝</a:t>
            </a:r>
            <a:r>
              <a:rPr lang="en-US" altLang="ko-KR" dirty="0"/>
              <a:t>(machine learning)</a:t>
            </a:r>
            <a:r>
              <a:rPr lang="ko-KR" altLang="en-US" dirty="0"/>
              <a:t>에 활용</a:t>
            </a:r>
          </a:p>
          <a:p>
            <a:pPr lvl="1" latinLnBrk="0"/>
            <a:r>
              <a:rPr lang="ko-KR" altLang="en-US" dirty="0" err="1"/>
              <a:t>빅</a:t>
            </a:r>
            <a:r>
              <a:rPr lang="ko-KR" altLang="en-US" dirty="0"/>
              <a:t> 데이터</a:t>
            </a:r>
            <a:r>
              <a:rPr lang="en-US" altLang="ko-KR" dirty="0"/>
              <a:t>(Big data), </a:t>
            </a:r>
            <a:r>
              <a:rPr lang="ko-KR" altLang="en-US" dirty="0" err="1"/>
              <a:t>딥</a:t>
            </a:r>
            <a:r>
              <a:rPr lang="ko-KR" altLang="en-US" dirty="0"/>
              <a:t> 러닝</a:t>
            </a:r>
            <a:r>
              <a:rPr lang="en-US" altLang="ko-KR" dirty="0"/>
              <a:t>(Deep learning) </a:t>
            </a:r>
            <a:r>
              <a:rPr lang="ko-KR" altLang="en-US" dirty="0"/>
              <a:t>알고리즘</a:t>
            </a:r>
          </a:p>
          <a:p>
            <a:pPr lvl="1" latinLnBrk="0"/>
            <a:r>
              <a:rPr lang="ko-KR" altLang="en-US" dirty="0"/>
              <a:t>예측할 수 있는 </a:t>
            </a:r>
            <a:r>
              <a:rPr lang="ko-KR" altLang="en-US" dirty="0">
                <a:solidFill>
                  <a:srgbClr val="FF0000"/>
                </a:solidFill>
              </a:rPr>
              <a:t>알고리즘</a:t>
            </a:r>
            <a:r>
              <a:rPr lang="ko-KR" altLang="en-US" dirty="0"/>
              <a:t>을 적용한 알파고</a:t>
            </a:r>
            <a:r>
              <a:rPr lang="en-US" altLang="ko-KR" dirty="0"/>
              <a:t>(</a:t>
            </a:r>
            <a:r>
              <a:rPr lang="en-US" altLang="ko-KR" dirty="0" err="1"/>
              <a:t>AlphaGo</a:t>
            </a:r>
            <a:r>
              <a:rPr lang="en-US" altLang="ko-KR" dirty="0"/>
              <a:t>)</a:t>
            </a:r>
            <a:r>
              <a:rPr lang="ko-KR" altLang="en-US" dirty="0"/>
              <a:t>의 예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3" descr="D:\작업완료\소프트웨어와컴퓨팅사고\소프트웨어와컴퓨팅사고_그림파일\5장\그림5-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38" y="3174517"/>
            <a:ext cx="4545564" cy="303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9621" y="3373749"/>
            <a:ext cx="3724089" cy="2496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22580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7813"/>
            <a:ext cx="11331921" cy="774700"/>
          </a:xfrm>
        </p:spPr>
        <p:txBody>
          <a:bodyPr/>
          <a:lstStyle/>
          <a:p>
            <a:r>
              <a:rPr lang="en-US" altLang="ko-KR" dirty="0" smtClean="0"/>
              <a:t>5.2.3 </a:t>
            </a:r>
            <a:r>
              <a:rPr lang="ko-KR" altLang="en-US" dirty="0" smtClean="0"/>
              <a:t>컴퓨팅 사고의 중요성과 코딩과의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컴퓨팅 사고의 주요 사항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컴퓨팅 사고 개념은 원래부터 컴퓨터과학의 중요한 기반 </a:t>
            </a:r>
          </a:p>
          <a:p>
            <a:pPr lvl="1" latinLnBrk="0"/>
            <a:r>
              <a:rPr lang="ko-KR" altLang="en-US" dirty="0"/>
              <a:t>컴퓨터과학자의 문제를 해결하는 가장 효율적인 방법</a:t>
            </a:r>
            <a:endParaRPr lang="en-US" altLang="ko-KR" dirty="0"/>
          </a:p>
          <a:p>
            <a:pPr lvl="1" latinLnBrk="0">
              <a:buNone/>
            </a:pPr>
            <a:endParaRPr lang="ko-KR" altLang="en-US" dirty="0"/>
          </a:p>
          <a:p>
            <a:pPr lvl="1" latinLnBrk="0"/>
            <a:r>
              <a:rPr lang="ko-KR" altLang="en-US" dirty="0"/>
              <a:t>주어진 문제를 해결할 수 있는 가장 빠르고 정확한 방법</a:t>
            </a:r>
          </a:p>
          <a:p>
            <a:pPr lvl="1" latinLnBrk="0"/>
            <a:r>
              <a:rPr lang="ko-KR" altLang="en-US" dirty="0"/>
              <a:t>시간이나 메모리를 가장 적게 사용하는 최선의 방법</a:t>
            </a:r>
            <a:endParaRPr lang="en-US" altLang="ko-KR" dirty="0"/>
          </a:p>
          <a:p>
            <a:pPr lvl="1" latinLnBrk="0">
              <a:buNone/>
            </a:pPr>
            <a:endParaRPr lang="ko-KR" altLang="en-US" dirty="0"/>
          </a:p>
          <a:p>
            <a:pPr lvl="1" latinLnBrk="0"/>
            <a:r>
              <a:rPr lang="ko-KR" altLang="en-US" dirty="0"/>
              <a:t>윙 교수가 ‘컴퓨팅 사고’ 발표 이후 유효성이 널리 알려짐 </a:t>
            </a:r>
          </a:p>
          <a:p>
            <a:pPr lvl="1" latinLnBrk="0"/>
            <a:r>
              <a:rPr lang="en-US" altLang="ko-KR" dirty="0"/>
              <a:t>‘</a:t>
            </a:r>
            <a:r>
              <a:rPr lang="ko-KR" altLang="en-US" dirty="0"/>
              <a:t>컴퓨팅 사고’를 통한 방법이 다른 분야들에도 폭넓게 적용됨</a:t>
            </a:r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3104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사고의 중요성과 코딩과의 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컴퓨팅 사고에서 문제 해결을 위한 주요 고려사항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문제를 해결했을 경우에 정확한 답을 얻을 수 있는가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 latinLnBrk="0"/>
            <a:r>
              <a:rPr lang="ko-KR" altLang="en-US" dirty="0"/>
              <a:t>문제를 해결할 수 있는 가장 효율적인 방법인가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 latinLnBrk="0"/>
            <a:r>
              <a:rPr lang="ko-KR" altLang="en-US" dirty="0"/>
              <a:t>가장 빠르고 논리적인 해결 방법인가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 latinLnBrk="0"/>
            <a:r>
              <a:rPr lang="ko-KR" altLang="en-US" dirty="0"/>
              <a:t>최소한의 시간과 메모리 등을 사용하여 해결 가능한가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 latinLnBrk="0"/>
            <a:r>
              <a:rPr lang="ko-KR" altLang="en-US" dirty="0"/>
              <a:t>그 방법이 다른 문제들을 해결하는데도 쓰일 수 있는가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5353" y="3775302"/>
            <a:ext cx="7629480" cy="1711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50573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사고의 중요성과 코딩과의 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컴퓨팅 사고의 장점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일반 지식은 필요한 분야에만 사용이 한정되는 경우가 많음 </a:t>
            </a:r>
          </a:p>
          <a:p>
            <a:pPr lvl="1" latinLnBrk="0"/>
            <a:r>
              <a:rPr lang="ko-KR" altLang="en-US" dirty="0"/>
              <a:t>컴퓨팅 사고는 굳건한 사고의 틀</a:t>
            </a:r>
            <a:r>
              <a:rPr lang="en-US" altLang="ko-KR" dirty="0"/>
              <a:t>(template)</a:t>
            </a:r>
            <a:r>
              <a:rPr lang="ko-KR" altLang="en-US" dirty="0"/>
              <a:t>의 형성이 중요</a:t>
            </a:r>
          </a:p>
          <a:p>
            <a:pPr lvl="1" latinLnBrk="0"/>
            <a:r>
              <a:rPr lang="ko-KR" altLang="en-US" dirty="0"/>
              <a:t>일단 틀이 만들어지면 다양한 분야에 적용할 수 있는 장점</a:t>
            </a:r>
            <a:endParaRPr lang="en-US" altLang="ko-KR" dirty="0"/>
          </a:p>
          <a:p>
            <a:pPr lvl="1" latinLnBrk="0">
              <a:buNone/>
            </a:pPr>
            <a:endParaRPr lang="ko-KR" altLang="en-US" dirty="0"/>
          </a:p>
          <a:p>
            <a:pPr lvl="1" latinLnBrk="0"/>
            <a:r>
              <a:rPr lang="ko-KR" altLang="en-US" dirty="0"/>
              <a:t>낚시의 예에서 낚시의 효율적인 패턴을 익히는 것이 중요</a:t>
            </a:r>
          </a:p>
          <a:p>
            <a:pPr lvl="1" latinLnBrk="0"/>
            <a:r>
              <a:rPr lang="ko-KR" altLang="en-US" dirty="0"/>
              <a:t>그 결과 언제 어디서나 물고기를 많이 잡을 수 있는 노하우의 틀</a:t>
            </a:r>
          </a:p>
          <a:p>
            <a:pPr lvl="1" latinLnBrk="0"/>
            <a:r>
              <a:rPr lang="ko-KR" altLang="en-US" dirty="0"/>
              <a:t>컴퓨팅 사고의 틀을 익히면 다양한 분야에 활용 가능</a:t>
            </a:r>
          </a:p>
          <a:p>
            <a:endParaRPr lang="ko-KR" altLang="en-US" dirty="0"/>
          </a:p>
        </p:txBody>
      </p:sp>
      <p:pic>
        <p:nvPicPr>
          <p:cNvPr id="4" name="_x233803136" descr="EMB000003f80b4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272" y="4423698"/>
            <a:ext cx="3833170" cy="230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120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사고의 중요성과 코딩과의 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컴퓨팅 사고와 통상적 사고의 유사성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컴퓨팅 사고는 원래 소프트웨어 관련 개발자들의 사고 방법 </a:t>
            </a:r>
          </a:p>
          <a:p>
            <a:pPr lvl="1" latinLnBrk="0"/>
            <a:r>
              <a:rPr lang="ko-KR" altLang="en-US" dirty="0"/>
              <a:t>컴퓨팅 사고는 일반인들에게도 다양한 영역에서 매우 유용</a:t>
            </a:r>
          </a:p>
          <a:p>
            <a:pPr lvl="1" latinLnBrk="0"/>
            <a:r>
              <a:rPr lang="ko-KR" altLang="en-US" dirty="0"/>
              <a:t>컴퓨팅 사고도 일반적인 사고와 크게 다르지는 않음</a:t>
            </a:r>
            <a:endParaRPr lang="en-US" altLang="ko-KR" dirty="0"/>
          </a:p>
          <a:p>
            <a:pPr lvl="1" latinLnBrk="0">
              <a:buNone/>
            </a:pPr>
            <a:endParaRPr lang="ko-KR" altLang="en-US" dirty="0"/>
          </a:p>
          <a:p>
            <a:pPr lvl="1" latinLnBrk="0"/>
            <a:r>
              <a:rPr lang="ko-KR" altLang="en-US" dirty="0"/>
              <a:t>문제를 단계와 규칙들을 미리 정해 놓고 일을 추진</a:t>
            </a:r>
          </a:p>
          <a:p>
            <a:pPr lvl="1" latinLnBrk="0"/>
            <a:r>
              <a:rPr lang="ko-KR" altLang="en-US" dirty="0"/>
              <a:t>소프트웨어 개발 프로젝트 팀이 게임을 만드는 방법의 예</a:t>
            </a:r>
            <a:endParaRPr lang="en-US" altLang="ko-KR" dirty="0"/>
          </a:p>
          <a:p>
            <a:pPr lvl="1" latinLnBrk="0">
              <a:buNone/>
            </a:pPr>
            <a:endParaRPr lang="ko-KR" altLang="en-US" dirty="0"/>
          </a:p>
          <a:p>
            <a:pPr lvl="1" latinLnBrk="0"/>
            <a:r>
              <a:rPr lang="ko-KR" altLang="en-US" dirty="0"/>
              <a:t>컴퓨팅 사고가 전혀 들어보지 못한 새로운 개념이 아님</a:t>
            </a:r>
          </a:p>
          <a:p>
            <a:pPr lvl="1" latinLnBrk="0"/>
            <a:r>
              <a:rPr lang="ko-KR" altLang="en-US" dirty="0"/>
              <a:t>평소에 실천하는 사고 과정을 체계화한 것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04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사고의 중요성과 코딩과의 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컴퓨팅 사고와 코딩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정부를 비롯한 많은 관계자들이 코딩 교육에 관심</a:t>
            </a:r>
          </a:p>
          <a:p>
            <a:pPr lvl="1" latinLnBrk="0"/>
            <a:r>
              <a:rPr lang="ko-KR" altLang="en-US" dirty="0"/>
              <a:t>코딩 교육은 미래 세대에게 제공해야 할 기본적인 교육</a:t>
            </a:r>
            <a:endParaRPr lang="en-US" altLang="ko-KR" dirty="0"/>
          </a:p>
          <a:p>
            <a:pPr lvl="1" latinLnBrk="0">
              <a:buNone/>
            </a:pPr>
            <a:endParaRPr lang="ko-KR" altLang="en-US" dirty="0"/>
          </a:p>
          <a:p>
            <a:pPr lvl="1" latinLnBrk="0"/>
            <a:r>
              <a:rPr lang="ko-KR" altLang="en-US" dirty="0"/>
              <a:t>소프트웨어 교육은 코딩 전문의 프로그래머의 육성은 아님</a:t>
            </a:r>
          </a:p>
          <a:p>
            <a:pPr lvl="1" latinLnBrk="0"/>
            <a:r>
              <a:rPr lang="ko-KR" altLang="en-US" dirty="0"/>
              <a:t>컴퓨팅 사고를 갖춘 많은 인재들을 양성하는데 초점</a:t>
            </a:r>
            <a:endParaRPr lang="en-US" altLang="ko-KR" dirty="0"/>
          </a:p>
          <a:p>
            <a:pPr lvl="1" latinLnBrk="0">
              <a:buNone/>
            </a:pPr>
            <a:endParaRPr lang="ko-KR" altLang="en-US" dirty="0"/>
          </a:p>
          <a:p>
            <a:pPr lvl="1" latinLnBrk="0"/>
            <a:r>
              <a:rPr lang="ko-KR" altLang="en-US" dirty="0"/>
              <a:t>목표는 정해졌으나 구체적 실천방안은 아직까지 미흡한 편 </a:t>
            </a:r>
          </a:p>
          <a:p>
            <a:pPr lvl="1" latinLnBrk="0"/>
            <a:r>
              <a:rPr lang="ko-KR" altLang="en-US" dirty="0"/>
              <a:t>일선 교육자들이 소프트웨어</a:t>
            </a:r>
            <a:r>
              <a:rPr lang="en-US" altLang="ko-KR" dirty="0"/>
              <a:t>, </a:t>
            </a:r>
            <a:r>
              <a:rPr lang="ko-KR" altLang="en-US" dirty="0"/>
              <a:t>코딩</a:t>
            </a:r>
            <a:r>
              <a:rPr lang="en-US" altLang="ko-KR" dirty="0"/>
              <a:t>, </a:t>
            </a:r>
            <a:r>
              <a:rPr lang="ko-KR" altLang="en-US" dirty="0"/>
              <a:t>컴퓨팅 사고</a:t>
            </a:r>
            <a:r>
              <a:rPr lang="en-US" altLang="ko-KR" dirty="0"/>
              <a:t>, </a:t>
            </a:r>
            <a:r>
              <a:rPr lang="ko-KR" altLang="en-US" dirty="0"/>
              <a:t>알고리즘</a:t>
            </a:r>
          </a:p>
          <a:p>
            <a:pPr marL="400050" lvl="1" indent="0" latinLnBrk="0">
              <a:buNone/>
            </a:pPr>
            <a:r>
              <a:rPr lang="ko-KR" altLang="en-US" dirty="0"/>
              <a:t>    등을 명확하게 이해하고 가르치는 것이 필요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8837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사고의 중요성과 코딩과의 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컴퓨팅 사고의 발상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컴퓨팅 사고는 컴퓨터의 능력과 깊은 사고력을 융합한 것</a:t>
            </a:r>
          </a:p>
          <a:p>
            <a:pPr lvl="1" latinLnBrk="0"/>
            <a:r>
              <a:rPr lang="ko-KR" altLang="en-US" dirty="0"/>
              <a:t>문제를 해결할 수 있는 방법을 찾아내기 위해 깊은 사고</a:t>
            </a:r>
          </a:p>
          <a:p>
            <a:pPr lvl="1" latinLnBrk="0"/>
            <a:r>
              <a:rPr lang="ko-KR" altLang="en-US" dirty="0"/>
              <a:t>문제분석</a:t>
            </a:r>
            <a:r>
              <a:rPr lang="en-US" altLang="ko-KR" dirty="0"/>
              <a:t>, </a:t>
            </a:r>
            <a:r>
              <a:rPr lang="ko-KR" altLang="en-US" dirty="0"/>
              <a:t>분해</a:t>
            </a:r>
            <a:r>
              <a:rPr lang="en-US" altLang="ko-KR" dirty="0"/>
              <a:t>, </a:t>
            </a:r>
            <a:r>
              <a:rPr lang="ko-KR" altLang="en-US" dirty="0"/>
              <a:t>패턴 찾아내기</a:t>
            </a:r>
            <a:r>
              <a:rPr lang="en-US" altLang="ko-KR" dirty="0"/>
              <a:t>, </a:t>
            </a:r>
            <a:r>
              <a:rPr lang="ko-KR" altLang="en-US" dirty="0"/>
              <a:t>추상화</a:t>
            </a:r>
            <a:r>
              <a:rPr lang="en-US" altLang="ko-KR" dirty="0"/>
              <a:t>, </a:t>
            </a:r>
            <a:r>
              <a:rPr lang="ko-KR" altLang="en-US" dirty="0"/>
              <a:t>알고리즘으로 연결</a:t>
            </a:r>
          </a:p>
          <a:p>
            <a:pPr lvl="1" latinLnBrk="0"/>
            <a:r>
              <a:rPr lang="ko-KR" altLang="en-US" dirty="0"/>
              <a:t>그 후 프로그래밍을 통해 컴퓨터를 작동시켜 최종 구현</a:t>
            </a:r>
          </a:p>
          <a:p>
            <a:endParaRPr lang="ko-KR" altLang="en-US" dirty="0"/>
          </a:p>
        </p:txBody>
      </p:sp>
      <p:pic>
        <p:nvPicPr>
          <p:cNvPr id="4" name="Picture 1" descr="D:\작업완료\소프트웨어와컴퓨팅사고\소프트웨어와컴퓨팅사고_그림파일\5장\그림5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70" y="3353633"/>
            <a:ext cx="10289720" cy="205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322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5.3.1 </a:t>
            </a:r>
            <a:r>
              <a:rPr lang="ko-KR" altLang="en-US" dirty="0" smtClean="0"/>
              <a:t>컴퓨팅 사고의 </a:t>
            </a:r>
            <a:r>
              <a:rPr lang="en-US" altLang="ko-KR" dirty="0" smtClean="0"/>
              <a:t>7</a:t>
            </a:r>
            <a:r>
              <a:rPr lang="ko-KR" altLang="en-US" dirty="0" smtClean="0"/>
              <a:t>단계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컴퓨팅 사고의 모델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윙 교수의 모델과 </a:t>
            </a:r>
            <a:r>
              <a:rPr lang="en-US" altLang="ko-KR" dirty="0"/>
              <a:t>CSTA </a:t>
            </a:r>
            <a:r>
              <a:rPr lang="ko-KR" altLang="en-US" dirty="0"/>
              <a:t>등의 모델 등 여러 종류가 있음</a:t>
            </a:r>
          </a:p>
          <a:p>
            <a:pPr lvl="1" latinLnBrk="0"/>
            <a:r>
              <a:rPr lang="ko-KR" altLang="en-US" dirty="0"/>
              <a:t>핵심적인 면에서는 대동소이</a:t>
            </a:r>
          </a:p>
          <a:p>
            <a:pPr lvl="1" latinLnBrk="0"/>
            <a:r>
              <a:rPr lang="ko-KR" altLang="en-US" dirty="0"/>
              <a:t>저자가 통합하여 재구성한 컴퓨팅 사고의 </a:t>
            </a:r>
            <a:r>
              <a:rPr lang="en-US" altLang="ko-KR" dirty="0"/>
              <a:t>7</a:t>
            </a:r>
            <a:r>
              <a:rPr lang="ko-KR" altLang="en-US" dirty="0"/>
              <a:t>단계 모델 제안</a:t>
            </a:r>
          </a:p>
          <a:p>
            <a:pPr lvl="1" latinLnBrk="0"/>
            <a:r>
              <a:rPr lang="ko-KR" altLang="en-US" dirty="0"/>
              <a:t>쉬운 개념 이해와 응용에 중점을 두어 설명할 예정</a:t>
            </a:r>
          </a:p>
          <a:p>
            <a:endParaRPr lang="ko-KR" altLang="en-US" dirty="0"/>
          </a:p>
        </p:txBody>
      </p:sp>
      <p:pic>
        <p:nvPicPr>
          <p:cNvPr id="4" name="Picture 1" descr="D:\작업완료\소프트웨어와컴퓨팅사고\소프트웨어와컴퓨팅사고_그림파일\5장\그림5-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61" y="3362943"/>
            <a:ext cx="7958722" cy="298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651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사고의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컴퓨팅 사고는 컴퓨터과학자에게만 적용되는 것이 아님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누구에게나 일반적으로 적용되는 사고방식과 기술의 집합</a:t>
            </a:r>
          </a:p>
          <a:p>
            <a:pPr lvl="1" latinLnBrk="0"/>
            <a:r>
              <a:rPr lang="ko-KR" altLang="en-US" dirty="0"/>
              <a:t>배우고 익혀서 사용할 가치가 충분하다고 주장</a:t>
            </a:r>
            <a:endParaRPr lang="en-US" altLang="ko-KR" dirty="0"/>
          </a:p>
          <a:p>
            <a:pPr latinLnBrk="0"/>
            <a:r>
              <a:rPr lang="en-US" altLang="ko-KR" dirty="0" smtClean="0"/>
              <a:t>ISTE (</a:t>
            </a:r>
            <a:r>
              <a:rPr lang="ko-KR" altLang="en-US" dirty="0" smtClean="0"/>
              <a:t>국제 교육공학 협회</a:t>
            </a:r>
            <a:r>
              <a:rPr lang="en-US" altLang="ko-KR" dirty="0" smtClean="0"/>
              <a:t>), CSTA</a:t>
            </a:r>
            <a:r>
              <a:rPr lang="en-US" altLang="ko-KR" dirty="0"/>
              <a:t>(</a:t>
            </a:r>
            <a:r>
              <a:rPr lang="ko-KR" altLang="en-US" dirty="0"/>
              <a:t>미국 </a:t>
            </a:r>
            <a:r>
              <a:rPr lang="ko-KR" altLang="en-US" dirty="0" smtClean="0"/>
              <a:t>컴퓨터과학 교사 협회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/>
              <a:t>컴퓨팅 사고를 정의하는 </a:t>
            </a:r>
            <a:r>
              <a:rPr lang="ko-KR" altLang="en-US" dirty="0" smtClean="0"/>
              <a:t>바탕</a:t>
            </a:r>
            <a:endParaRPr lang="ko-KR" altLang="en-US" dirty="0"/>
          </a:p>
          <a:p>
            <a:pPr latinLnBrk="0"/>
            <a:r>
              <a:rPr lang="ko-KR" altLang="en-US" dirty="0"/>
              <a:t>인간의 사고 능력과 컴퓨터의 능력을 통합한 사고</a:t>
            </a:r>
            <a:endParaRPr lang="en-US" altLang="ko-KR" dirty="0"/>
          </a:p>
          <a:p>
            <a:pPr latinLnBrk="0"/>
            <a:r>
              <a:rPr lang="ko-KR" altLang="en-US" dirty="0" smtClean="0"/>
              <a:t>복합적 </a:t>
            </a:r>
            <a:r>
              <a:rPr lang="ko-KR" altLang="en-US" dirty="0"/>
              <a:t>사고를 통해 창의적 문제해결의 핵심 능력으로 주목 </a:t>
            </a:r>
          </a:p>
          <a:p>
            <a:pPr latinLnBrk="0"/>
            <a:r>
              <a:rPr lang="ko-KR" altLang="en-US" dirty="0"/>
              <a:t>복잡한 문제를 알고리즘적인 방법으로 해결</a:t>
            </a:r>
            <a:r>
              <a:rPr lang="en-US" altLang="ko-KR" dirty="0"/>
              <a:t>, </a:t>
            </a:r>
            <a:r>
              <a:rPr lang="ko-KR" altLang="en-US" dirty="0"/>
              <a:t>효율적인 </a:t>
            </a:r>
            <a:r>
              <a:rPr lang="ko-KR" altLang="en-US" dirty="0" smtClean="0"/>
              <a:t>결과를 보여줌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294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사고의 </a:t>
            </a:r>
            <a:r>
              <a:rPr lang="en-US" altLang="ko-KR" dirty="0"/>
              <a:t>7</a:t>
            </a:r>
            <a:r>
              <a:rPr lang="ko-KR" altLang="en-US" dirty="0"/>
              <a:t>단계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컴퓨팅 사고의 </a:t>
            </a:r>
            <a:r>
              <a:rPr lang="en-US" altLang="ko-KR" dirty="0" smtClean="0"/>
              <a:t>7</a:t>
            </a:r>
            <a:r>
              <a:rPr lang="ko-KR" altLang="en-US" dirty="0" smtClean="0"/>
              <a:t>단계 모델</a:t>
            </a:r>
            <a:endParaRPr lang="en-US" altLang="ko-KR" dirty="0" smtClean="0"/>
          </a:p>
          <a:p>
            <a:pPr marL="400050" lvl="1" indent="0" latinLnBrk="0">
              <a:buNone/>
            </a:pPr>
            <a:r>
              <a:rPr lang="en-US" altLang="ko-KR" dirty="0"/>
              <a:t>[1] </a:t>
            </a:r>
            <a:r>
              <a:rPr lang="ko-KR" altLang="en-US" dirty="0"/>
              <a:t>문제 분석</a:t>
            </a:r>
            <a:r>
              <a:rPr lang="en-US" altLang="ko-KR" dirty="0"/>
              <a:t>(Analysis) </a:t>
            </a:r>
            <a:r>
              <a:rPr lang="ko-KR" altLang="en-US" dirty="0"/>
              <a:t>단계</a:t>
            </a:r>
          </a:p>
          <a:p>
            <a:pPr marL="400050" lvl="1" indent="0" latinLnBrk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주어진 문제나 시스템에 대한 논리적 분석을 통하여 </a:t>
            </a:r>
            <a:r>
              <a:rPr lang="ko-KR" altLang="en-US" dirty="0" smtClean="0"/>
              <a:t>핵심 사항들을 </a:t>
            </a:r>
            <a:r>
              <a:rPr lang="ko-KR" altLang="en-US" dirty="0"/>
              <a:t>구체적으로 점검하고 분석</a:t>
            </a:r>
            <a:endParaRPr lang="en-US" altLang="ko-KR" dirty="0"/>
          </a:p>
          <a:p>
            <a:pPr marL="400050" lvl="1" indent="0" latinLnBrk="0">
              <a:buNone/>
            </a:pPr>
            <a:endParaRPr lang="ko-KR" altLang="en-US" dirty="0"/>
          </a:p>
          <a:p>
            <a:pPr marL="400050" lvl="1" indent="0" latinLnBrk="0">
              <a:buNone/>
            </a:pPr>
            <a:r>
              <a:rPr lang="en-US" altLang="ko-KR" dirty="0"/>
              <a:t>[2] </a:t>
            </a:r>
            <a:r>
              <a:rPr lang="ko-KR" altLang="en-US" dirty="0"/>
              <a:t>데이터 수집과 표현</a:t>
            </a:r>
            <a:r>
              <a:rPr lang="en-US" altLang="ko-KR" dirty="0"/>
              <a:t>(Data Collection &amp; Representation</a:t>
            </a:r>
            <a:r>
              <a:rPr lang="en-US" altLang="ko-KR" dirty="0" smtClean="0"/>
              <a:t>) </a:t>
            </a:r>
            <a:endParaRPr lang="ko-KR" altLang="en-US" dirty="0" smtClean="0"/>
          </a:p>
          <a:p>
            <a:pPr marL="400050" lvl="1" indent="0" latinLnBrk="0">
              <a:buNone/>
            </a:pPr>
            <a:r>
              <a:rPr lang="en-US" altLang="ko-KR" dirty="0" smtClean="0"/>
              <a:t>  - </a:t>
            </a:r>
            <a:r>
              <a:rPr lang="ko-KR" altLang="en-US" dirty="0" smtClean="0"/>
              <a:t>문제해결과 관련된 정보들을 컴퓨터를 통하여 수집하며</a:t>
            </a:r>
            <a:r>
              <a:rPr lang="en-US" altLang="ko-KR" dirty="0" smtClean="0"/>
              <a:t>, </a:t>
            </a:r>
            <a:endParaRPr lang="ko-KR" altLang="en-US" dirty="0" smtClean="0"/>
          </a:p>
          <a:p>
            <a:pPr marL="400050" lvl="1" indent="0" latinLnBrk="0">
              <a:buNone/>
            </a:pPr>
            <a:r>
              <a:rPr lang="en-US" altLang="ko-KR" dirty="0" smtClean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데이터를 적절한 그래프</a:t>
            </a:r>
            <a:r>
              <a:rPr lang="en-US" altLang="ko-KR" dirty="0"/>
              <a:t>, </a:t>
            </a:r>
            <a:r>
              <a:rPr lang="ko-KR" altLang="en-US" dirty="0"/>
              <a:t>차트</a:t>
            </a:r>
            <a:r>
              <a:rPr lang="en-US" altLang="ko-KR" dirty="0"/>
              <a:t>, </a:t>
            </a:r>
            <a:r>
              <a:rPr lang="ko-KR" altLang="en-US" dirty="0"/>
              <a:t>영상 등의 형태로 표현</a:t>
            </a:r>
            <a:endParaRPr lang="en-US" altLang="ko-KR" dirty="0"/>
          </a:p>
          <a:p>
            <a:pPr marL="400050" lvl="1" indent="0" latinLnBrk="0">
              <a:buNone/>
            </a:pPr>
            <a:endParaRPr lang="ko-KR" altLang="en-US" dirty="0"/>
          </a:p>
          <a:p>
            <a:pPr marL="400050" lvl="1" indent="0" latinLnBrk="0">
              <a:buNone/>
            </a:pPr>
            <a:r>
              <a:rPr lang="en-US" altLang="ko-KR" dirty="0"/>
              <a:t>[3] </a:t>
            </a:r>
            <a:r>
              <a:rPr lang="ko-KR" altLang="en-US" dirty="0"/>
              <a:t>분해</a:t>
            </a:r>
            <a:r>
              <a:rPr lang="en-US" altLang="ko-KR" dirty="0"/>
              <a:t>(Decomposition) </a:t>
            </a:r>
            <a:r>
              <a:rPr lang="ko-KR" altLang="en-US" dirty="0"/>
              <a:t>단계</a:t>
            </a:r>
          </a:p>
          <a:p>
            <a:pPr marL="400050" lvl="1" indent="0" latinLnBrk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복잡한 문제를 보다 쉽게 다룰 수 있도록 여러 개의 </a:t>
            </a:r>
            <a:r>
              <a:rPr lang="ko-KR" altLang="en-US" dirty="0" smtClean="0"/>
              <a:t>작은 </a:t>
            </a:r>
            <a:r>
              <a:rPr lang="ko-KR" altLang="en-US" dirty="0"/>
              <a:t>부분들로 쪼개어 분해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86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사고의 </a:t>
            </a:r>
            <a:r>
              <a:rPr lang="en-US" altLang="ko-KR" dirty="0"/>
              <a:t>7</a:t>
            </a:r>
            <a:r>
              <a:rPr lang="ko-KR" altLang="en-US" dirty="0"/>
              <a:t>단계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 latinLnBrk="0">
              <a:buNone/>
            </a:pPr>
            <a:r>
              <a:rPr lang="en-US" altLang="ko-KR" dirty="0"/>
              <a:t>[4] </a:t>
            </a:r>
            <a:r>
              <a:rPr lang="ko-KR" altLang="en-US" dirty="0"/>
              <a:t>패턴인식</a:t>
            </a:r>
            <a:r>
              <a:rPr lang="en-US" altLang="ko-KR" dirty="0"/>
              <a:t>(Pattern Recognition) </a:t>
            </a:r>
            <a:r>
              <a:rPr lang="ko-KR" altLang="en-US" dirty="0"/>
              <a:t>단계</a:t>
            </a:r>
          </a:p>
          <a:p>
            <a:pPr marL="400050" lvl="1" indent="0" latinLnBrk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문제로부터 유사성과 패턴들을 발견</a:t>
            </a:r>
          </a:p>
          <a:p>
            <a:pPr marL="400050" lvl="1" indent="0" latinLnBrk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문제 내에서의 패턴</a:t>
            </a:r>
            <a:r>
              <a:rPr lang="en-US" altLang="ko-KR" dirty="0"/>
              <a:t>, </a:t>
            </a:r>
            <a:r>
              <a:rPr lang="ko-KR" altLang="en-US" dirty="0"/>
              <a:t>경향</a:t>
            </a:r>
            <a:r>
              <a:rPr lang="en-US" altLang="ko-KR" dirty="0"/>
              <a:t>, </a:t>
            </a:r>
            <a:r>
              <a:rPr lang="ko-KR" altLang="en-US" dirty="0"/>
              <a:t>규칙성 등을 관찰하여 인식</a:t>
            </a:r>
          </a:p>
          <a:p>
            <a:pPr marL="400050" lvl="1" indent="0" latinLnBrk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문제 사이에서의 유사성을 살펴 찾아냄</a:t>
            </a:r>
          </a:p>
          <a:p>
            <a:pPr marL="400050" lvl="1" indent="0" latinLnBrk="0">
              <a:buNone/>
            </a:pPr>
            <a:endParaRPr lang="en-US" altLang="ko-KR" dirty="0"/>
          </a:p>
          <a:p>
            <a:pPr marL="400050" lvl="1" indent="0" latinLnBrk="0">
              <a:buNone/>
            </a:pPr>
            <a:r>
              <a:rPr lang="en-US" altLang="ko-KR" dirty="0"/>
              <a:t>[5] </a:t>
            </a:r>
            <a:r>
              <a:rPr lang="ko-KR" altLang="en-US" dirty="0"/>
              <a:t>추상화</a:t>
            </a:r>
            <a:r>
              <a:rPr lang="en-US" altLang="ko-KR" dirty="0"/>
              <a:t>(Abstraction) </a:t>
            </a:r>
            <a:r>
              <a:rPr lang="ko-KR" altLang="en-US" dirty="0"/>
              <a:t>단계</a:t>
            </a:r>
          </a:p>
          <a:p>
            <a:pPr marL="400050" lvl="1" indent="0" latinLnBrk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문제에서 필요 없는 부분들을 걸러냄</a:t>
            </a:r>
          </a:p>
          <a:p>
            <a:pPr marL="400050" lvl="1" indent="0" latinLnBrk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꼭 필요한 것만을 분리해내어 집중하는 과정 </a:t>
            </a:r>
          </a:p>
          <a:p>
            <a:pPr marL="400050" lvl="1" indent="0" latinLnBrk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복잡한 문제나 아이디어를 단순화</a:t>
            </a:r>
          </a:p>
          <a:p>
            <a:pPr marL="400050" lvl="1" indent="0" latinLnBrk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핵심적인 개념에 초점을 맞추어 일반적인 원리를 찾아냄</a:t>
            </a:r>
          </a:p>
          <a:p>
            <a:pPr lvl="1"/>
            <a:endParaRPr lang="en-US" altLang="ko-KR" dirty="0" smtClean="0"/>
          </a:p>
          <a:p>
            <a:pPr marL="400050" lvl="1" indent="0" latinLnBrk="0">
              <a:buNone/>
            </a:pPr>
            <a:r>
              <a:rPr lang="en-US" altLang="ko-KR" dirty="0"/>
              <a:t>[6] </a:t>
            </a:r>
            <a:r>
              <a:rPr lang="ko-KR" altLang="en-US" dirty="0"/>
              <a:t>알고리즘</a:t>
            </a:r>
            <a:r>
              <a:rPr lang="en-US" altLang="ko-KR" dirty="0"/>
              <a:t>(Algorithm) </a:t>
            </a:r>
            <a:r>
              <a:rPr lang="ko-KR" altLang="en-US" dirty="0"/>
              <a:t>단계</a:t>
            </a:r>
          </a:p>
          <a:p>
            <a:pPr marL="400050" lvl="1" indent="0" latinLnBrk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문제나 유사한 문제들을 해결하는 일련의 논리적인 지시</a:t>
            </a:r>
          </a:p>
          <a:p>
            <a:pPr marL="400050" lvl="1" indent="0" latinLnBrk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문제에 대한 단계적인 해결책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지시 사항들을 설계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116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D:\작업완료\소프트웨어와컴퓨팅사고\소프트웨어와컴퓨팅사고_그림파일\5장\그림5-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253" y="4697760"/>
            <a:ext cx="536774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사고의 </a:t>
            </a:r>
            <a:r>
              <a:rPr lang="en-US" altLang="ko-KR" dirty="0"/>
              <a:t>7</a:t>
            </a:r>
            <a:r>
              <a:rPr lang="ko-KR" altLang="en-US" dirty="0"/>
              <a:t>단계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 latinLnBrk="0">
              <a:buNone/>
            </a:pPr>
            <a:r>
              <a:rPr lang="en-US" altLang="ko-KR" dirty="0"/>
              <a:t>[7] </a:t>
            </a:r>
            <a:r>
              <a:rPr lang="ko-KR" altLang="en-US" dirty="0"/>
              <a:t>평가</a:t>
            </a:r>
            <a:r>
              <a:rPr lang="en-US" altLang="ko-KR" dirty="0"/>
              <a:t>(Evaluation) </a:t>
            </a:r>
            <a:r>
              <a:rPr lang="ko-KR" altLang="en-US" dirty="0"/>
              <a:t>단계</a:t>
            </a:r>
          </a:p>
          <a:p>
            <a:pPr marL="400050" lvl="1" indent="0" latinLnBrk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알고리즘의 정확성</a:t>
            </a:r>
            <a:r>
              <a:rPr lang="en-US" altLang="ko-KR" dirty="0"/>
              <a:t>, </a:t>
            </a:r>
            <a:r>
              <a:rPr lang="ko-KR" altLang="en-US" dirty="0"/>
              <a:t>해답의 적절성</a:t>
            </a:r>
            <a:r>
              <a:rPr lang="en-US" altLang="ko-KR" dirty="0"/>
              <a:t>, </a:t>
            </a:r>
            <a:r>
              <a:rPr lang="ko-KR" altLang="en-US" dirty="0"/>
              <a:t>효율성 등을 최종 점검</a:t>
            </a:r>
          </a:p>
          <a:p>
            <a:pPr marL="400050" lvl="1" indent="0" latinLnBrk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평가 완료 후에는 알고리즘을 기반으로 </a:t>
            </a:r>
            <a:r>
              <a:rPr lang="ko-KR" altLang="en-US" dirty="0" err="1"/>
              <a:t>코딩함</a:t>
            </a:r>
            <a:endParaRPr lang="ko-KR" altLang="en-US" dirty="0"/>
          </a:p>
          <a:p>
            <a:pPr marL="400050" lvl="1" indent="0" latinLnBrk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최종적으로 컴퓨터를 작동시켜 원하는 결과 </a:t>
            </a:r>
            <a:r>
              <a:rPr lang="ko-KR" altLang="en-US" dirty="0" smtClean="0"/>
              <a:t>도출</a:t>
            </a:r>
            <a:endParaRPr lang="en-US" altLang="ko-KR" dirty="0" smtClean="0"/>
          </a:p>
          <a:p>
            <a:pPr marL="400050" lvl="1" indent="0" latinLnBrk="0">
              <a:buNone/>
            </a:pPr>
            <a:endParaRPr lang="en-US" altLang="ko-KR" dirty="0"/>
          </a:p>
          <a:p>
            <a:pPr lvl="1" indent="-342900" latinLnBrk="0"/>
            <a:r>
              <a:rPr lang="ko-KR" altLang="en-US" dirty="0" smtClean="0"/>
              <a:t>분해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패턴인식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추상화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분해</a:t>
            </a:r>
            <a:r>
              <a:rPr lang="en-US" altLang="ko-KR" dirty="0"/>
              <a:t>, </a:t>
            </a:r>
            <a:r>
              <a:rPr lang="ko-KR" altLang="en-US" dirty="0"/>
              <a:t>패턴인식</a:t>
            </a:r>
            <a:r>
              <a:rPr lang="en-US" altLang="ko-KR" dirty="0"/>
              <a:t>, </a:t>
            </a:r>
            <a:r>
              <a:rPr lang="ko-KR" altLang="en-US" dirty="0"/>
              <a:t>추상화</a:t>
            </a:r>
            <a:r>
              <a:rPr lang="en-US" altLang="ko-KR" dirty="0"/>
              <a:t>, </a:t>
            </a:r>
            <a:r>
              <a:rPr lang="ko-KR" altLang="en-US" dirty="0"/>
              <a:t>알고리즘의 </a:t>
            </a:r>
            <a:r>
              <a:rPr lang="en-US" altLang="ko-KR" dirty="0"/>
              <a:t>4</a:t>
            </a:r>
            <a:r>
              <a:rPr lang="ko-KR" altLang="en-US" dirty="0"/>
              <a:t>가지 요소가 핵심</a:t>
            </a:r>
          </a:p>
          <a:p>
            <a:pPr lvl="2" latinLnBrk="0"/>
            <a:r>
              <a:rPr lang="ko-KR" altLang="en-US" dirty="0"/>
              <a:t>컴퓨팅 사고에 접근할 수 있는 지름길</a:t>
            </a:r>
          </a:p>
          <a:p>
            <a:pPr lvl="2" latinLnBrk="0"/>
            <a:r>
              <a:rPr lang="ko-KR" altLang="en-US" dirty="0"/>
              <a:t>어떤 문제는 위의 </a:t>
            </a:r>
            <a:r>
              <a:rPr lang="en-US" altLang="ko-KR" dirty="0"/>
              <a:t>4</a:t>
            </a:r>
            <a:r>
              <a:rPr lang="ko-KR" altLang="en-US" dirty="0"/>
              <a:t>가지 단계를 모두 거침 </a:t>
            </a:r>
          </a:p>
          <a:p>
            <a:pPr lvl="2" latinLnBrk="0"/>
            <a:r>
              <a:rPr lang="ko-KR" altLang="en-US" dirty="0"/>
              <a:t>네 단계 중 일부만 거치게 되는 경우가 대부분임</a:t>
            </a:r>
          </a:p>
          <a:p>
            <a:pPr lvl="2" indent="-342900" latinLnBrk="0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449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854" y="277813"/>
            <a:ext cx="11896251" cy="774700"/>
          </a:xfrm>
        </p:spPr>
        <p:txBody>
          <a:bodyPr/>
          <a:lstStyle/>
          <a:p>
            <a:r>
              <a:rPr lang="en-US" altLang="ko-KR" dirty="0" smtClean="0"/>
              <a:t>5.3.3 </a:t>
            </a:r>
            <a:r>
              <a:rPr lang="ko-KR" altLang="en-US" dirty="0" smtClean="0"/>
              <a:t>컴퓨팅 사고의 </a:t>
            </a:r>
            <a:r>
              <a:rPr lang="en-US" altLang="ko-KR" dirty="0" smtClean="0"/>
              <a:t>7</a:t>
            </a:r>
            <a:r>
              <a:rPr lang="ko-KR" altLang="en-US" dirty="0" smtClean="0"/>
              <a:t>단계 핵심요소 응용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미술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경영학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경제학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생물학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 등의 분야</a:t>
            </a:r>
            <a:endParaRPr lang="en-US" altLang="ko-KR" dirty="0" smtClean="0"/>
          </a:p>
          <a:p>
            <a:r>
              <a:rPr lang="ko-KR" altLang="en-US" dirty="0" smtClean="0"/>
              <a:t>분해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미술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의미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주어진 문제를 여러 개의 작은 크기나 과정들로 나눔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미술</a:t>
            </a:r>
            <a:endParaRPr lang="en-US" altLang="ko-KR" dirty="0"/>
          </a:p>
          <a:p>
            <a:pPr lvl="2"/>
            <a:r>
              <a:rPr lang="ko-KR" altLang="en-US" dirty="0" smtClean="0"/>
              <a:t>그림을 </a:t>
            </a:r>
            <a:r>
              <a:rPr lang="ko-KR" altLang="en-US" dirty="0"/>
              <a:t>그리기 전에 작은 작업들로 </a:t>
            </a:r>
            <a:r>
              <a:rPr lang="ko-KR" altLang="en-US" dirty="0">
                <a:solidFill>
                  <a:srgbClr val="FF0000"/>
                </a:solidFill>
              </a:rPr>
              <a:t>분해</a:t>
            </a:r>
            <a:r>
              <a:rPr lang="ko-KR" altLang="en-US" dirty="0"/>
              <a:t>하여 단계적 </a:t>
            </a:r>
            <a:r>
              <a:rPr lang="ko-KR" altLang="en-US" dirty="0" smtClean="0"/>
              <a:t>완성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아이디어 </a:t>
            </a:r>
            <a:r>
              <a:rPr lang="ko-KR" altLang="en-US" dirty="0"/>
              <a:t>구상</a:t>
            </a:r>
            <a:r>
              <a:rPr lang="en-US" altLang="ko-KR" dirty="0"/>
              <a:t>, </a:t>
            </a:r>
            <a:r>
              <a:rPr lang="ko-KR" altLang="en-US" dirty="0"/>
              <a:t>밑그림 그리기</a:t>
            </a:r>
            <a:r>
              <a:rPr lang="en-US" altLang="ko-KR" dirty="0"/>
              <a:t>, </a:t>
            </a:r>
            <a:r>
              <a:rPr lang="ko-KR" altLang="en-US" dirty="0"/>
              <a:t>색칠하기</a:t>
            </a:r>
            <a:r>
              <a:rPr lang="en-US" altLang="ko-KR" dirty="0"/>
              <a:t>, </a:t>
            </a:r>
            <a:r>
              <a:rPr lang="ko-KR" altLang="en-US" dirty="0"/>
              <a:t>마무리 칠하기 등</a:t>
            </a:r>
          </a:p>
          <a:p>
            <a:pPr lvl="2"/>
            <a:endParaRPr lang="ko-KR" altLang="en-US" dirty="0"/>
          </a:p>
        </p:txBody>
      </p:sp>
      <p:pic>
        <p:nvPicPr>
          <p:cNvPr id="4" name="Picture 2" descr="C:\Users\Administrator\Desktop\삭제-16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60" y="3589568"/>
            <a:ext cx="6657294" cy="320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398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사고의 </a:t>
            </a:r>
            <a:r>
              <a:rPr lang="en-US" altLang="ko-KR" dirty="0"/>
              <a:t>7</a:t>
            </a:r>
            <a:r>
              <a:rPr lang="ko-KR" altLang="en-US" dirty="0"/>
              <a:t>단계 핵심요소 응용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문학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한 </a:t>
            </a:r>
            <a:r>
              <a:rPr lang="ko-KR" altLang="en-US" dirty="0"/>
              <a:t>편의 시를 분석할 경우 다양한 영역으로 </a:t>
            </a:r>
            <a:r>
              <a:rPr lang="ko-KR" altLang="en-US" dirty="0">
                <a:solidFill>
                  <a:srgbClr val="FF0000"/>
                </a:solidFill>
              </a:rPr>
              <a:t>분해</a:t>
            </a:r>
            <a:r>
              <a:rPr lang="ko-KR" altLang="en-US" dirty="0"/>
              <a:t>하여 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시를 </a:t>
            </a:r>
            <a:r>
              <a:rPr lang="ko-KR" altLang="en-US" dirty="0"/>
              <a:t>구조</a:t>
            </a:r>
            <a:r>
              <a:rPr lang="en-US" altLang="ko-KR" dirty="0"/>
              <a:t>, </a:t>
            </a:r>
            <a:r>
              <a:rPr lang="ko-KR" altLang="en-US" dirty="0"/>
              <a:t>음율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어조</a:t>
            </a:r>
            <a:r>
              <a:rPr lang="en-US" altLang="ko-KR" dirty="0"/>
              <a:t>, </a:t>
            </a:r>
            <a:r>
              <a:rPr lang="ko-KR" altLang="en-US" dirty="0"/>
              <a:t>의미 등의 영역으로 분석</a:t>
            </a:r>
          </a:p>
          <a:p>
            <a:endParaRPr lang="ko-KR" altLang="en-US" dirty="0"/>
          </a:p>
        </p:txBody>
      </p:sp>
      <p:pic>
        <p:nvPicPr>
          <p:cNvPr id="4" name="Picture 2" descr="C:\Users\Administrator\Desktop\삭제-169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27" y="2409736"/>
            <a:ext cx="8797065" cy="359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516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사고의 </a:t>
            </a:r>
            <a:r>
              <a:rPr lang="en-US" altLang="ko-KR" dirty="0"/>
              <a:t>7</a:t>
            </a:r>
            <a:r>
              <a:rPr lang="ko-KR" altLang="en-US" dirty="0"/>
              <a:t>단계 핵심요소 응용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endParaRPr lang="en-US" altLang="ko-KR" dirty="0"/>
          </a:p>
          <a:p>
            <a:pPr lvl="2" latinLnBrk="0"/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ko-KR" altLang="en-US" dirty="0"/>
              <a:t>만들기는 복잡한 문제로서 여러 가지 상황의 고려가 필요</a:t>
            </a:r>
          </a:p>
          <a:p>
            <a:pPr lvl="2" latinLnBrk="0"/>
            <a:r>
              <a:rPr lang="ko-KR" altLang="en-US" dirty="0" smtClean="0"/>
              <a:t>여러 </a:t>
            </a:r>
            <a:r>
              <a:rPr lang="ko-KR" altLang="en-US" dirty="0"/>
              <a:t>개의 작은 일들로 </a:t>
            </a:r>
            <a:r>
              <a:rPr lang="ko-KR" altLang="en-US" dirty="0">
                <a:solidFill>
                  <a:srgbClr val="FF0000"/>
                </a:solidFill>
              </a:rPr>
              <a:t>분해</a:t>
            </a:r>
            <a:r>
              <a:rPr lang="ko-KR" altLang="en-US" dirty="0"/>
              <a:t>하여 명확하고 효율적으로 해결</a:t>
            </a:r>
          </a:p>
          <a:p>
            <a:pPr lvl="2" latinLnBrk="0"/>
            <a:r>
              <a:rPr lang="ko-KR" altLang="en-US" dirty="0" smtClean="0"/>
              <a:t>여러 </a:t>
            </a:r>
            <a:r>
              <a:rPr lang="ko-KR" altLang="en-US" dirty="0"/>
              <a:t>사람들이 분해된 일을 나누어 병렬로 수행 가능</a:t>
            </a:r>
          </a:p>
          <a:p>
            <a:pPr lvl="2" latinLnBrk="0"/>
            <a:r>
              <a:rPr lang="ko-KR" altLang="en-US" dirty="0" smtClean="0"/>
              <a:t>그래픽 </a:t>
            </a:r>
            <a:r>
              <a:rPr lang="ko-KR" altLang="en-US" dirty="0"/>
              <a:t>부분은 친구</a:t>
            </a:r>
            <a:r>
              <a:rPr lang="en-US" altLang="ko-KR" dirty="0"/>
              <a:t>, </a:t>
            </a:r>
            <a:r>
              <a:rPr lang="ko-KR" altLang="en-US" dirty="0"/>
              <a:t>다른 팀원에게는 오디오나 테스트 부분을 할당 </a:t>
            </a:r>
          </a:p>
          <a:p>
            <a:endParaRPr lang="ko-KR" altLang="en-US" dirty="0"/>
          </a:p>
        </p:txBody>
      </p:sp>
      <p:pic>
        <p:nvPicPr>
          <p:cNvPr id="4" name="Picture 2" descr="C:\Users\Administrator\Desktop\삭제-17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860" y="3283724"/>
            <a:ext cx="5359471" cy="34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605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사고의 </a:t>
            </a:r>
            <a:r>
              <a:rPr lang="en-US" altLang="ko-KR" dirty="0"/>
              <a:t>7</a:t>
            </a:r>
            <a:r>
              <a:rPr lang="ko-KR" altLang="en-US" dirty="0"/>
              <a:t>단계 핵심요소 응용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패턴인식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경영학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경제학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수열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패턴</a:t>
            </a:r>
            <a:r>
              <a:rPr lang="en-US" altLang="ko-KR" dirty="0"/>
              <a:t>(pattern)</a:t>
            </a:r>
            <a:r>
              <a:rPr lang="ko-KR" altLang="en-US" dirty="0"/>
              <a:t>이나 경향을 발견하고 인식하여 활용</a:t>
            </a:r>
          </a:p>
          <a:p>
            <a:pPr lvl="1" latinLnBrk="0"/>
            <a:r>
              <a:rPr lang="ko-KR" altLang="en-US" dirty="0"/>
              <a:t>패턴이란 일정한 특징</a:t>
            </a:r>
            <a:r>
              <a:rPr lang="en-US" altLang="ko-KR" dirty="0"/>
              <a:t>, </a:t>
            </a:r>
            <a:r>
              <a:rPr lang="ko-KR" altLang="en-US" dirty="0"/>
              <a:t>양식</a:t>
            </a:r>
            <a:r>
              <a:rPr lang="en-US" altLang="ko-KR" dirty="0"/>
              <a:t>, </a:t>
            </a:r>
            <a:r>
              <a:rPr lang="ko-KR" altLang="en-US" dirty="0"/>
              <a:t>유형</a:t>
            </a:r>
            <a:r>
              <a:rPr lang="en-US" altLang="ko-KR" dirty="0"/>
              <a:t>, </a:t>
            </a:r>
            <a:r>
              <a:rPr lang="ko-KR" altLang="en-US" dirty="0"/>
              <a:t>틀 등을 </a:t>
            </a:r>
            <a:r>
              <a:rPr lang="ko-KR" altLang="en-US" dirty="0" smtClean="0"/>
              <a:t>말함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경영학</a:t>
            </a:r>
            <a:endParaRPr lang="en-US" altLang="ko-KR" dirty="0"/>
          </a:p>
          <a:p>
            <a:pPr lvl="2" latinLnBrk="0"/>
            <a:r>
              <a:rPr lang="ko-KR" altLang="en-US" dirty="0" smtClean="0"/>
              <a:t>특정 </a:t>
            </a:r>
            <a:r>
              <a:rPr lang="ko-KR" altLang="en-US" dirty="0"/>
              <a:t>기업 관련 경영지표의 오르내리는 사이클의 경향 </a:t>
            </a:r>
            <a:r>
              <a:rPr lang="ko-KR" altLang="en-US" dirty="0" smtClean="0"/>
              <a:t>발견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그것의 </a:t>
            </a:r>
            <a:r>
              <a:rPr lang="ko-KR" altLang="en-US" dirty="0">
                <a:solidFill>
                  <a:srgbClr val="FF0000"/>
                </a:solidFill>
              </a:rPr>
              <a:t>패턴인식</a:t>
            </a:r>
            <a:r>
              <a:rPr lang="ko-KR" altLang="en-US" dirty="0"/>
              <a:t>을 통하여 경영에 유용하게 활용</a:t>
            </a:r>
          </a:p>
          <a:p>
            <a:pPr lvl="2" latinLnBrk="0"/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3" descr="C:\Users\Administrator\Desktop\삭제-1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645024"/>
            <a:ext cx="5636351" cy="307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147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사고의 </a:t>
            </a:r>
            <a:r>
              <a:rPr lang="en-US" altLang="ko-KR" dirty="0"/>
              <a:t>7</a:t>
            </a:r>
            <a:r>
              <a:rPr lang="ko-KR" altLang="en-US" dirty="0"/>
              <a:t>단계 핵심요소 응용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latinLnBrk="0"/>
            <a:r>
              <a:rPr lang="ko-KR" altLang="en-US" dirty="0" smtClean="0"/>
              <a:t>경제학</a:t>
            </a:r>
            <a:endParaRPr lang="en-US" altLang="ko-KR" dirty="0"/>
          </a:p>
          <a:p>
            <a:pPr lvl="2" latinLnBrk="0"/>
            <a:r>
              <a:rPr lang="ko-KR" altLang="en-US" dirty="0" smtClean="0"/>
              <a:t>주식거래에서의 오르고 내리는 패턴을 발견</a:t>
            </a:r>
            <a:endParaRPr lang="en-US" altLang="ko-KR" dirty="0"/>
          </a:p>
          <a:p>
            <a:pPr lvl="2" latinLnBrk="0"/>
            <a:r>
              <a:rPr lang="ko-KR" altLang="en-US" dirty="0"/>
              <a:t>그것의 </a:t>
            </a:r>
            <a:r>
              <a:rPr lang="ko-KR" altLang="en-US" dirty="0">
                <a:solidFill>
                  <a:srgbClr val="FF0000"/>
                </a:solidFill>
              </a:rPr>
              <a:t>패턴인식</a:t>
            </a:r>
            <a:r>
              <a:rPr lang="ko-KR" altLang="en-US" dirty="0"/>
              <a:t>을 통하여 </a:t>
            </a:r>
            <a:r>
              <a:rPr lang="ko-KR" altLang="en-US" dirty="0" smtClean="0"/>
              <a:t>실제 투자에 반영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일정한 규칙을 통한 패턴인식의 예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 smtClean="0"/>
          </a:p>
          <a:p>
            <a:pPr marL="800100" lvl="2" indent="0" latinLnBrk="0">
              <a:buNone/>
            </a:pPr>
            <a:r>
              <a:rPr lang="en-US" altLang="ko-KR" dirty="0"/>
              <a:t>(</a:t>
            </a:r>
            <a:r>
              <a:rPr lang="ko-KR" altLang="en-US" dirty="0"/>
              <a:t>풀이</a:t>
            </a:r>
            <a:r>
              <a:rPr lang="en-US" altLang="ko-KR" dirty="0"/>
              <a:t>)  </a:t>
            </a:r>
          </a:p>
          <a:p>
            <a:pPr lvl="2" latinLnBrk="0"/>
            <a:r>
              <a:rPr lang="ko-KR" altLang="en-US" dirty="0"/>
              <a:t>조약돌의 개수가 일정하게 커지는 패턴의 변화에 주목</a:t>
            </a:r>
          </a:p>
          <a:p>
            <a:pPr lvl="2" latinLnBrk="0"/>
            <a:r>
              <a:rPr lang="ko-KR" altLang="en-US" dirty="0"/>
              <a:t>조약돌의 개수는 차례로 </a:t>
            </a:r>
            <a:r>
              <a:rPr lang="en-US" altLang="ko-KR" dirty="0"/>
              <a:t>1, 3, 6, 10 </a:t>
            </a:r>
            <a:endParaRPr lang="ko-KR" altLang="en-US" dirty="0"/>
          </a:p>
          <a:p>
            <a:pPr lvl="2" latinLnBrk="0"/>
            <a:r>
              <a:rPr lang="ko-KR" altLang="en-US" dirty="0"/>
              <a:t>규칙을 찾으면 </a:t>
            </a:r>
            <a:r>
              <a:rPr lang="en-US" altLang="ko-KR" dirty="0"/>
              <a:t>2, 3, 4, 5 </a:t>
            </a:r>
            <a:r>
              <a:rPr lang="ko-KR" altLang="en-US" dirty="0"/>
              <a:t>등 차이가 </a:t>
            </a:r>
            <a:r>
              <a:rPr lang="en-US" altLang="ko-KR" dirty="0"/>
              <a:t>1</a:t>
            </a:r>
            <a:r>
              <a:rPr lang="ko-KR" altLang="en-US" dirty="0"/>
              <a:t>씩 더 커지는 </a:t>
            </a:r>
            <a:r>
              <a:rPr lang="ko-KR" altLang="en-US" dirty="0">
                <a:solidFill>
                  <a:srgbClr val="FF0000"/>
                </a:solidFill>
              </a:rPr>
              <a:t>패턴인식</a:t>
            </a:r>
          </a:p>
          <a:p>
            <a:pPr lvl="2" latinLnBrk="0"/>
            <a:r>
              <a:rPr lang="ko-KR" altLang="en-US" dirty="0"/>
              <a:t>따라서 </a:t>
            </a:r>
            <a:r>
              <a:rPr lang="en-US" altLang="ko-KR" dirty="0"/>
              <a:t>[5</a:t>
            </a:r>
            <a:r>
              <a:rPr lang="ko-KR" altLang="en-US" dirty="0"/>
              <a:t>단계</a:t>
            </a:r>
            <a:r>
              <a:rPr lang="en-US" altLang="ko-KR" dirty="0"/>
              <a:t>]</a:t>
            </a:r>
            <a:r>
              <a:rPr lang="ko-KR" altLang="en-US" dirty="0"/>
              <a:t>는 </a:t>
            </a:r>
            <a:r>
              <a:rPr lang="en-US" altLang="ko-KR" dirty="0"/>
              <a:t>10</a:t>
            </a:r>
            <a:r>
              <a:rPr lang="ko-KR" altLang="en-US" dirty="0"/>
              <a:t>＋</a:t>
            </a:r>
            <a:r>
              <a:rPr lang="en-US" altLang="ko-KR" dirty="0"/>
              <a:t>5</a:t>
            </a:r>
            <a:r>
              <a:rPr lang="ko-KR" altLang="en-US" dirty="0"/>
              <a:t>＝</a:t>
            </a:r>
            <a:r>
              <a:rPr lang="en-US" altLang="ko-KR" dirty="0"/>
              <a:t>15</a:t>
            </a:r>
            <a:r>
              <a:rPr lang="ko-KR" altLang="en-US" dirty="0"/>
              <a:t>개</a:t>
            </a:r>
          </a:p>
          <a:p>
            <a:pPr lvl="1" latinLnBrk="0"/>
            <a:endParaRPr lang="en-US" altLang="ko-KR" dirty="0" smtClean="0"/>
          </a:p>
          <a:p>
            <a:pPr lvl="1" latinLnBrk="0"/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C:\Users\Administrator\Desktop\삭제-171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574" y="1268413"/>
            <a:ext cx="2882453" cy="200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13224" y="2852699"/>
            <a:ext cx="7608146" cy="608338"/>
          </a:xfrm>
          <a:prstGeom prst="roundRect">
            <a:avLst>
              <a:gd name="adj" fmla="val 19346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5.1] </a:t>
            </a:r>
            <a:r>
              <a:rPr lang="ko-KR" altLang="en-US" dirty="0">
                <a:solidFill>
                  <a:schemeClr val="tx1"/>
                </a:solidFill>
              </a:rPr>
              <a:t>패턴인식을 통하여 </a:t>
            </a:r>
            <a:r>
              <a:rPr lang="en-US" altLang="ko-KR" dirty="0">
                <a:solidFill>
                  <a:schemeClr val="tx1"/>
                </a:solidFill>
              </a:rPr>
              <a:t>[5</a:t>
            </a:r>
            <a:r>
              <a:rPr lang="ko-KR" altLang="en-US" dirty="0">
                <a:solidFill>
                  <a:schemeClr val="tx1"/>
                </a:solidFill>
              </a:rPr>
              <a:t>단계</a:t>
            </a:r>
            <a:r>
              <a:rPr lang="en-US" altLang="ko-KR" dirty="0">
                <a:solidFill>
                  <a:schemeClr val="tx1"/>
                </a:solidFill>
              </a:rPr>
              <a:t>]</a:t>
            </a:r>
            <a:r>
              <a:rPr lang="ko-KR" altLang="en-US" dirty="0">
                <a:solidFill>
                  <a:schemeClr val="tx1"/>
                </a:solidFill>
              </a:rPr>
              <a:t>에 올 조약돌의 개수를 알아보자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Picture 2" descr="C:\Users\Administrator\Desktop\삭제-17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233" y="3568296"/>
            <a:ext cx="4502472" cy="158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875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사고의 </a:t>
            </a:r>
            <a:r>
              <a:rPr lang="en-US" altLang="ko-KR" dirty="0"/>
              <a:t>7</a:t>
            </a:r>
            <a:r>
              <a:rPr lang="ko-KR" altLang="en-US" dirty="0"/>
              <a:t>단계 핵심요소 응용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추상화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화학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도형</a:t>
            </a:r>
            <a:endParaRPr lang="en-US" altLang="ko-KR" dirty="0" smtClean="0"/>
          </a:p>
          <a:p>
            <a:pPr lvl="1"/>
            <a:r>
              <a:rPr lang="ko-KR" altLang="en-US" dirty="0"/>
              <a:t>의미</a:t>
            </a:r>
            <a:r>
              <a:rPr lang="en-US" altLang="ko-KR" dirty="0"/>
              <a:t>: </a:t>
            </a:r>
            <a:r>
              <a:rPr lang="ko-KR" altLang="en-US" dirty="0"/>
              <a:t>패턴과 경향을 규칙</a:t>
            </a:r>
            <a:r>
              <a:rPr lang="en-US" altLang="ko-KR" dirty="0"/>
              <a:t>, </a:t>
            </a:r>
            <a:r>
              <a:rPr lang="ko-KR" altLang="en-US" dirty="0"/>
              <a:t>원리</a:t>
            </a:r>
            <a:r>
              <a:rPr lang="en-US" altLang="ko-KR" dirty="0"/>
              <a:t>, </a:t>
            </a:r>
            <a:r>
              <a:rPr lang="ko-KR" altLang="en-US" dirty="0"/>
              <a:t>일반화</a:t>
            </a:r>
            <a:r>
              <a:rPr lang="en-US" altLang="ko-KR" dirty="0"/>
              <a:t>, </a:t>
            </a:r>
            <a:r>
              <a:rPr lang="ko-KR" altLang="en-US" dirty="0"/>
              <a:t>통찰력을 통해 </a:t>
            </a:r>
            <a:r>
              <a:rPr lang="ko-KR" altLang="en-US" dirty="0" smtClean="0"/>
              <a:t>추상화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화학</a:t>
            </a:r>
            <a:endParaRPr lang="en-US" altLang="ko-KR" dirty="0"/>
          </a:p>
          <a:p>
            <a:pPr lvl="2"/>
            <a:r>
              <a:rPr lang="ko-KR" altLang="en-US" dirty="0" smtClean="0"/>
              <a:t>서로 </a:t>
            </a:r>
            <a:r>
              <a:rPr lang="ko-KR" altLang="en-US" dirty="0"/>
              <a:t>다른 물질들의 화학적 결합과 상호작용의 규칙을 </a:t>
            </a:r>
            <a:r>
              <a:rPr lang="ko-KR" altLang="en-US" dirty="0" smtClean="0"/>
              <a:t>결정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일정한 </a:t>
            </a:r>
            <a:r>
              <a:rPr lang="ko-KR" altLang="en-US" dirty="0"/>
              <a:t>규칙을 찾아내는 것도 </a:t>
            </a:r>
            <a:r>
              <a:rPr lang="ko-KR" altLang="en-US" dirty="0">
                <a:solidFill>
                  <a:srgbClr val="FF0000"/>
                </a:solidFill>
              </a:rPr>
              <a:t>추상화</a:t>
            </a:r>
            <a:r>
              <a:rPr lang="ko-KR" altLang="en-US" dirty="0"/>
              <a:t>에 속함</a:t>
            </a:r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C:\Users\Administrator\Desktop\삭제-172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828" y="3792817"/>
            <a:ext cx="8171561" cy="269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0802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사고의 </a:t>
            </a:r>
            <a:r>
              <a:rPr lang="en-US" altLang="ko-KR" dirty="0"/>
              <a:t>7</a:t>
            </a:r>
            <a:r>
              <a:rPr lang="ko-KR" altLang="en-US" dirty="0"/>
              <a:t>단계 핵심요소 응용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생물학</a:t>
            </a:r>
            <a:endParaRPr lang="en-US" altLang="ko-KR" dirty="0"/>
          </a:p>
          <a:p>
            <a:pPr lvl="2"/>
            <a:r>
              <a:rPr lang="ko-KR" altLang="en-US" dirty="0" err="1" smtClean="0"/>
              <a:t>멘델</a:t>
            </a:r>
            <a:r>
              <a:rPr lang="en-US" altLang="ko-KR" dirty="0"/>
              <a:t>(Mendel)</a:t>
            </a:r>
            <a:r>
              <a:rPr lang="ko-KR" altLang="en-US" dirty="0"/>
              <a:t>의 강낭콩 실험으로 </a:t>
            </a:r>
            <a:r>
              <a:rPr lang="ko-KR" altLang="en-US" dirty="0" err="1"/>
              <a:t>멘델의</a:t>
            </a:r>
            <a:r>
              <a:rPr lang="ko-KR" altLang="en-US" dirty="0"/>
              <a:t> 법칙을 밝혀낸 </a:t>
            </a:r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유전자의 </a:t>
            </a:r>
            <a:r>
              <a:rPr lang="ko-KR" altLang="en-US" dirty="0"/>
              <a:t>우성과 열성의 </a:t>
            </a:r>
            <a:r>
              <a:rPr lang="en-US" altLang="ko-KR" dirty="0"/>
              <a:t>3:1 </a:t>
            </a:r>
            <a:r>
              <a:rPr lang="ko-KR" altLang="en-US" dirty="0"/>
              <a:t>비율과 </a:t>
            </a:r>
            <a:r>
              <a:rPr lang="en-US" altLang="ko-KR" dirty="0"/>
              <a:t>9:3:3:1 </a:t>
            </a:r>
            <a:r>
              <a:rPr lang="ko-KR" altLang="en-US" dirty="0"/>
              <a:t>비율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현상으로부터 </a:t>
            </a:r>
            <a:r>
              <a:rPr lang="ko-KR" altLang="en-US" dirty="0"/>
              <a:t>일정한 규칙을 일반화하는 것도 </a:t>
            </a:r>
            <a:r>
              <a:rPr lang="ko-KR" altLang="en-US" dirty="0">
                <a:solidFill>
                  <a:srgbClr val="FF0000"/>
                </a:solidFill>
              </a:rPr>
              <a:t>추상화</a:t>
            </a:r>
            <a:r>
              <a:rPr lang="ko-KR" altLang="en-US" dirty="0"/>
              <a:t>의 예</a:t>
            </a:r>
          </a:p>
          <a:p>
            <a:pPr latinLnBrk="0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Picture 2" descr="C:\Users\Administrator\Desktop\삭제-1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34" y="3024532"/>
            <a:ext cx="8083544" cy="314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43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5.1.2 </a:t>
            </a:r>
            <a:r>
              <a:rPr lang="ko-KR" altLang="en-US" dirty="0" smtClean="0"/>
              <a:t>인간의 사고 체계와 컴퓨팅 사고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인간의 사고 체계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인간의 사고력</a:t>
            </a:r>
            <a:r>
              <a:rPr lang="en-US" altLang="ko-KR" dirty="0"/>
              <a:t>, </a:t>
            </a:r>
            <a:r>
              <a:rPr lang="ko-KR" altLang="en-US" dirty="0"/>
              <a:t>문자를 통해 후대에 전수</a:t>
            </a:r>
            <a:r>
              <a:rPr lang="en-US" altLang="ko-KR" dirty="0"/>
              <a:t>, </a:t>
            </a:r>
            <a:r>
              <a:rPr lang="ko-KR" altLang="en-US" dirty="0"/>
              <a:t>문명과 기술발전 </a:t>
            </a:r>
          </a:p>
          <a:p>
            <a:pPr lvl="1" latinLnBrk="0"/>
            <a:r>
              <a:rPr lang="en-US" altLang="ko-KR" dirty="0"/>
              <a:t>17</a:t>
            </a:r>
            <a:r>
              <a:rPr lang="ko-KR" altLang="en-US" dirty="0"/>
              <a:t>세기 파스칼은 “인간의 생각하는 갈대이다</a:t>
            </a:r>
            <a:r>
              <a:rPr lang="en-US" altLang="ko-KR" dirty="0"/>
              <a:t>.” </a:t>
            </a:r>
            <a:r>
              <a:rPr lang="ko-KR" altLang="en-US" dirty="0"/>
              <a:t>생각하는 힘</a:t>
            </a:r>
          </a:p>
          <a:p>
            <a:pPr lvl="1" latinLnBrk="0"/>
            <a:r>
              <a:rPr lang="ko-KR" altLang="en-US" dirty="0"/>
              <a:t>인간의 사고 중 감각적 사고는 인간의 기본적인 사고</a:t>
            </a:r>
          </a:p>
          <a:p>
            <a:pPr lvl="1" latinLnBrk="0"/>
            <a:r>
              <a:rPr lang="ko-KR" altLang="en-US" dirty="0"/>
              <a:t>경험과 학습적 사고는 </a:t>
            </a:r>
            <a:r>
              <a:rPr lang="ko-KR" altLang="en-US" dirty="0" smtClean="0"/>
              <a:t>인간이 살아가면서 얻는 경험과 학습을 통해 습득하는 지적</a:t>
            </a:r>
            <a:r>
              <a:rPr lang="en-US" altLang="ko-KR" dirty="0"/>
              <a:t>(</a:t>
            </a:r>
            <a:r>
              <a:rPr lang="ko-KR" altLang="en-US" dirty="0"/>
              <a:t>知的</a:t>
            </a:r>
            <a:r>
              <a:rPr lang="en-US" altLang="ko-KR" dirty="0"/>
              <a:t>) </a:t>
            </a:r>
            <a:r>
              <a:rPr lang="ko-KR" altLang="en-US" dirty="0"/>
              <a:t>사고</a:t>
            </a:r>
          </a:p>
          <a:p>
            <a:pPr lvl="1" latinLnBrk="0"/>
            <a:r>
              <a:rPr lang="ko-KR" altLang="en-US" dirty="0"/>
              <a:t>컴퓨팅 사고와 창의적 사고가 겹치면서 상단에 </a:t>
            </a:r>
            <a:r>
              <a:rPr lang="ko-KR" altLang="en-US" dirty="0" smtClean="0"/>
              <a:t>존재</a:t>
            </a:r>
            <a:endParaRPr lang="en-US" altLang="ko-KR" dirty="0"/>
          </a:p>
          <a:p>
            <a:pPr lvl="2" latinLnBrk="0"/>
            <a:r>
              <a:rPr lang="ko-KR" altLang="en-US" dirty="0" smtClean="0"/>
              <a:t>컴퓨팅 사고는 컴퓨터과학자들이 사고하는 방식을 다양한 분야에 적용시키는 것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창의적 사고는 통상적 사고를 뛰어넘는 반짝이는 아이디어를 적용하는 사고</a:t>
            </a:r>
            <a:endParaRPr lang="en-US" altLang="ko-KR" dirty="0" smtClean="0"/>
          </a:p>
          <a:p>
            <a:pPr lvl="2" latinLnBrk="0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5장\그림5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66" y="4594799"/>
            <a:ext cx="2221284" cy="21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180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사고의 </a:t>
            </a:r>
            <a:r>
              <a:rPr lang="en-US" altLang="ko-KR" dirty="0"/>
              <a:t>7</a:t>
            </a:r>
            <a:r>
              <a:rPr lang="ko-KR" altLang="en-US" dirty="0"/>
              <a:t>단계 핵심요소 응용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특징 추출을 통한 추상화의 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주어진 패턴에서 공통된 특징을 추출해내는 능력도 </a:t>
            </a:r>
            <a:r>
              <a:rPr lang="ko-KR" altLang="en-US" dirty="0" smtClean="0">
                <a:solidFill>
                  <a:srgbClr val="FF0000"/>
                </a:solidFill>
              </a:rPr>
              <a:t>추상화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endParaRPr lang="en-US" altLang="ko-KR" dirty="0">
              <a:solidFill>
                <a:srgbClr val="FF0000"/>
              </a:solidFill>
            </a:endParaRPr>
          </a:p>
          <a:p>
            <a:pPr lvl="2"/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endParaRPr lang="en-US" altLang="ko-KR" dirty="0">
              <a:solidFill>
                <a:srgbClr val="FF0000"/>
              </a:solidFill>
            </a:endParaRPr>
          </a:p>
          <a:p>
            <a:pPr lvl="2"/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endParaRPr lang="en-US" altLang="ko-KR" dirty="0">
              <a:solidFill>
                <a:srgbClr val="FF0000"/>
              </a:solidFill>
            </a:endParaRPr>
          </a:p>
          <a:p>
            <a:pPr lvl="2" indent="-342900" latinLnBrk="0"/>
            <a:r>
              <a:rPr lang="en-US" altLang="ko-KR" dirty="0"/>
              <a:t>(</a:t>
            </a:r>
            <a:r>
              <a:rPr lang="ko-KR" altLang="en-US" dirty="0"/>
              <a:t>풀이</a:t>
            </a:r>
            <a:r>
              <a:rPr lang="en-US" altLang="ko-KR" dirty="0"/>
              <a:t>)</a:t>
            </a:r>
          </a:p>
          <a:p>
            <a:pPr lvl="2" indent="-342900" latinLnBrk="0"/>
            <a:r>
              <a:rPr lang="en-US" altLang="ko-KR" dirty="0"/>
              <a:t>(2)</a:t>
            </a:r>
            <a:r>
              <a:rPr lang="ko-KR" altLang="en-US" dirty="0"/>
              <a:t>번을 제외한 세 도형들은 면의 개수가 </a:t>
            </a:r>
            <a:r>
              <a:rPr lang="en-US" altLang="ko-KR" dirty="0"/>
              <a:t>1</a:t>
            </a:r>
            <a:r>
              <a:rPr lang="ko-KR" altLang="en-US" dirty="0"/>
              <a:t>개인 특징을 추출해낼 수 있다</a:t>
            </a:r>
            <a:r>
              <a:rPr lang="en-US" altLang="ko-KR" dirty="0"/>
              <a:t>. </a:t>
            </a:r>
            <a:r>
              <a:rPr lang="ko-KR" altLang="en-US" dirty="0"/>
              <a:t>따라서 면의 개수가 </a:t>
            </a:r>
            <a:r>
              <a:rPr lang="en-US" altLang="ko-KR" dirty="0"/>
              <a:t>2</a:t>
            </a:r>
            <a:r>
              <a:rPr lang="ko-KR" altLang="en-US" dirty="0"/>
              <a:t>개인 </a:t>
            </a:r>
            <a:r>
              <a:rPr lang="en-US" altLang="ko-KR" dirty="0"/>
              <a:t>(2)</a:t>
            </a:r>
            <a:r>
              <a:rPr lang="ko-KR" altLang="en-US" dirty="0"/>
              <a:t>번이 정답</a:t>
            </a:r>
          </a:p>
          <a:p>
            <a:pPr lvl="2"/>
            <a:endParaRPr lang="ko-KR" altLang="en-US" dirty="0">
              <a:solidFill>
                <a:srgbClr val="FF0000"/>
              </a:solidFill>
            </a:endParaRPr>
          </a:p>
          <a:p>
            <a:pPr lvl="2"/>
            <a:endParaRPr lang="ko-KR" altLang="en-US" dirty="0"/>
          </a:p>
        </p:txBody>
      </p:sp>
      <p:pic>
        <p:nvPicPr>
          <p:cNvPr id="4" name="Picture 2" descr="C:\Users\Administrator\Desktop\삭제-173-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7" t="20523" r="11154" b="17501"/>
          <a:stretch/>
        </p:blipFill>
        <p:spPr bwMode="auto">
          <a:xfrm>
            <a:off x="2508802" y="2906837"/>
            <a:ext cx="605625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1567649" y="2208656"/>
            <a:ext cx="8364002" cy="608338"/>
          </a:xfrm>
          <a:prstGeom prst="roundRect">
            <a:avLst>
              <a:gd name="adj" fmla="val 19346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5.2] </a:t>
            </a:r>
            <a:r>
              <a:rPr lang="ko-KR" altLang="en-US" dirty="0">
                <a:solidFill>
                  <a:schemeClr val="tx1"/>
                </a:solidFill>
              </a:rPr>
              <a:t>특징추출을 통해 서로 다른 한 가지를 찾아내고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그 이유를 밝히시오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5961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사고의 </a:t>
            </a:r>
            <a:r>
              <a:rPr lang="en-US" altLang="ko-KR" dirty="0"/>
              <a:t>7</a:t>
            </a:r>
            <a:r>
              <a:rPr lang="ko-KR" altLang="en-US" dirty="0"/>
              <a:t>단계 핵심요소 응용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알고리즘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요리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면적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의미</a:t>
            </a:r>
            <a:r>
              <a:rPr lang="en-US" altLang="ko-KR" dirty="0" smtClean="0"/>
              <a:t>: </a:t>
            </a:r>
            <a:r>
              <a:rPr lang="ko-KR" altLang="en-US" dirty="0"/>
              <a:t>문제해결이나 처리 과정에서의 순서를 단계적으로 </a:t>
            </a:r>
            <a:r>
              <a:rPr lang="ko-KR" altLang="en-US" dirty="0" smtClean="0"/>
              <a:t>서술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요리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순서에 </a:t>
            </a:r>
            <a:r>
              <a:rPr lang="ko-KR" altLang="en-US" dirty="0"/>
              <a:t>입각하여 단계적으로 서술하는 것이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어떤 </a:t>
            </a:r>
            <a:r>
              <a:rPr lang="ko-KR" altLang="en-US" dirty="0"/>
              <a:t>종류의 음식을 만드는 요리법이 요리 </a:t>
            </a:r>
            <a:r>
              <a:rPr lang="ko-KR" altLang="en-US" dirty="0" smtClean="0">
                <a:solidFill>
                  <a:srgbClr val="FF0000"/>
                </a:solidFill>
              </a:rPr>
              <a:t>알고리즘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 latinLnBrk="0"/>
            <a:r>
              <a:rPr lang="ko-KR" altLang="en-US" dirty="0" err="1" smtClean="0"/>
              <a:t>레시피</a:t>
            </a:r>
            <a:r>
              <a:rPr lang="en-US" altLang="ko-KR" dirty="0"/>
              <a:t>(recipe)</a:t>
            </a:r>
            <a:r>
              <a:rPr lang="ko-KR" altLang="en-US" dirty="0"/>
              <a:t>가 요리의 질을 좌우하는 결정적 요소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875" y="4015796"/>
            <a:ext cx="4042941" cy="259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3608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사고의 </a:t>
            </a:r>
            <a:r>
              <a:rPr lang="en-US" altLang="ko-KR" dirty="0"/>
              <a:t>7</a:t>
            </a:r>
            <a:r>
              <a:rPr lang="ko-KR" altLang="en-US" dirty="0"/>
              <a:t>단계 핵심요소 응용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게임 플레이</a:t>
            </a:r>
            <a:endParaRPr lang="en-US" altLang="ko-KR" dirty="0"/>
          </a:p>
          <a:p>
            <a:pPr lvl="2"/>
            <a:r>
              <a:rPr lang="ko-KR" altLang="en-US" dirty="0" smtClean="0"/>
              <a:t>게임에서 </a:t>
            </a:r>
            <a:r>
              <a:rPr lang="ko-KR" altLang="en-US" dirty="0">
                <a:solidFill>
                  <a:srgbClr val="FF0000"/>
                </a:solidFill>
              </a:rPr>
              <a:t>알고리즘</a:t>
            </a:r>
            <a:r>
              <a:rPr lang="ko-KR" altLang="en-US" dirty="0"/>
              <a:t>의 적용은 매우 </a:t>
            </a:r>
            <a:r>
              <a:rPr lang="ko-KR" altLang="en-US" dirty="0" smtClean="0"/>
              <a:t>중요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게임에서 </a:t>
            </a:r>
            <a:r>
              <a:rPr lang="ko-KR" altLang="en-US" dirty="0"/>
              <a:t>목표지점까지 도달하기 위한 과정을 차례로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출발에서 </a:t>
            </a:r>
            <a:r>
              <a:rPr lang="ko-KR" altLang="en-US" dirty="0"/>
              <a:t>목표까지의 효율적인 접근 방법과 과정</a:t>
            </a:r>
          </a:p>
          <a:p>
            <a:pPr latinLnBrk="0"/>
            <a:endParaRPr lang="ko-KR" altLang="en-US" dirty="0"/>
          </a:p>
          <a:p>
            <a:pPr lvl="2"/>
            <a:endParaRPr lang="ko-KR" altLang="en-US" dirty="0"/>
          </a:p>
        </p:txBody>
      </p:sp>
      <p:pic>
        <p:nvPicPr>
          <p:cNvPr id="4" name="Picture 2" descr="C:\Users\Administrator\Desktop\삭제-17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8165623" cy="353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836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사고의 </a:t>
            </a:r>
            <a:r>
              <a:rPr lang="en-US" altLang="ko-KR" dirty="0"/>
              <a:t>7</a:t>
            </a:r>
            <a:r>
              <a:rPr lang="ko-KR" altLang="en-US" dirty="0"/>
              <a:t>단계 핵심요소 응용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삼각형의 면적 구하기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 latinLnBrk="0"/>
            <a:r>
              <a:rPr lang="en-US" altLang="ko-KR" dirty="0"/>
              <a:t>(</a:t>
            </a:r>
            <a:r>
              <a:rPr lang="ko-KR" altLang="en-US" dirty="0"/>
              <a:t>풀이</a:t>
            </a:r>
            <a:r>
              <a:rPr lang="en-US" altLang="ko-KR" dirty="0"/>
              <a:t>) 4</a:t>
            </a:r>
            <a:r>
              <a:rPr lang="ko-KR" altLang="en-US" dirty="0"/>
              <a:t>단계를 차례로 거치면 바로 삼각형의 면적을 구하는 </a:t>
            </a:r>
            <a:r>
              <a:rPr lang="ko-KR" altLang="en-US" dirty="0">
                <a:solidFill>
                  <a:srgbClr val="FF0000"/>
                </a:solidFill>
              </a:rPr>
              <a:t>알고리즘</a:t>
            </a:r>
          </a:p>
          <a:p>
            <a:pPr latinLnBrk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276538" y="1785926"/>
            <a:ext cx="7289531" cy="608338"/>
          </a:xfrm>
          <a:prstGeom prst="roundRect">
            <a:avLst>
              <a:gd name="adj" fmla="val 19346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5.3] </a:t>
            </a:r>
            <a:r>
              <a:rPr lang="ko-KR" altLang="en-US" dirty="0">
                <a:solidFill>
                  <a:schemeClr val="tx1"/>
                </a:solidFill>
              </a:rPr>
              <a:t>삼각형의 면적을 구하는 알고리즘</a:t>
            </a:r>
          </a:p>
        </p:txBody>
      </p:sp>
      <p:pic>
        <p:nvPicPr>
          <p:cNvPr id="5" name="Picture 2" descr="C:\Users\Administrator\Desktop\삭제-174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0" t="9670" r="8427" b="24169"/>
          <a:stretch/>
        </p:blipFill>
        <p:spPr bwMode="auto">
          <a:xfrm>
            <a:off x="1276538" y="3445429"/>
            <a:ext cx="10042984" cy="320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6434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92" y="4435592"/>
            <a:ext cx="11651419" cy="21734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본 교과목에서 정의하는 컴퓨팅 사고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교과목에서 정의하는 컴퓨팅 사고</a:t>
            </a:r>
            <a:endParaRPr lang="en-US" altLang="ko-KR" dirty="0"/>
          </a:p>
          <a:p>
            <a:pPr lvl="1"/>
            <a:r>
              <a:rPr lang="ko-KR" altLang="en-US" dirty="0"/>
              <a:t>실제 또는 가상의 컴퓨팅 시스템</a:t>
            </a:r>
            <a:r>
              <a:rPr lang="en-US" altLang="ko-KR" dirty="0"/>
              <a:t>(Computing System)</a:t>
            </a:r>
            <a:r>
              <a:rPr lang="ko-KR" altLang="en-US" dirty="0"/>
              <a:t>를 이용해서 문제를 해결할 수 있도록 문제를 명확하게 정리해서 정의</a:t>
            </a:r>
            <a:endParaRPr lang="en-US" altLang="ko-KR" dirty="0"/>
          </a:p>
          <a:p>
            <a:pPr lvl="1"/>
            <a:r>
              <a:rPr lang="ko-KR" altLang="en-US" dirty="0"/>
              <a:t>문제를 컴퓨팅 시스템을 이용해서 처리할 수 있는 형태로 해결 과정을 작성</a:t>
            </a:r>
            <a:endParaRPr lang="en-US" altLang="ko-KR" dirty="0"/>
          </a:p>
          <a:p>
            <a:pPr lvl="1"/>
            <a:r>
              <a:rPr lang="ko-KR" altLang="en-US" dirty="0"/>
              <a:t>만들어진 해결 과정을 컴퓨팅 처리기에 전달하여 실질적인 결과물을 도출하는 과정까지 사고</a:t>
            </a:r>
            <a:r>
              <a:rPr lang="en-US" altLang="ko-KR" dirty="0"/>
              <a:t>(Think)</a:t>
            </a:r>
            <a:r>
              <a:rPr lang="ko-KR" altLang="en-US" dirty="0"/>
              <a:t>하고 처리</a:t>
            </a:r>
            <a:r>
              <a:rPr lang="en-US" altLang="ko-KR" dirty="0"/>
              <a:t>(Process)</a:t>
            </a:r>
            <a:r>
              <a:rPr lang="ko-KR" altLang="en-US" dirty="0"/>
              <a:t>하는 것</a:t>
            </a:r>
            <a:endParaRPr lang="en-US" altLang="ko-KR" dirty="0"/>
          </a:p>
          <a:p>
            <a:pPr lvl="1"/>
            <a:r>
              <a:rPr lang="ko-KR" altLang="en-US" dirty="0"/>
              <a:t>컴퓨팅 시스템은 사람이나 컴퓨터 모두를 포함할 수 있음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최종 결과물은 컴퓨터를 통해서 실행하고 결과 </a:t>
            </a:r>
            <a:r>
              <a:rPr lang="ko-KR" altLang="en-US" dirty="0" smtClean="0"/>
              <a:t>도출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컴퓨팅 사고 적용 과정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18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774700"/>
          </a:xfrm>
        </p:spPr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장 컴퓨팅 사고의 이해와 기본적 응용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컴퓨팅 사고의 핵심을 이해하는 것은 상당히 추상적임</a:t>
            </a:r>
          </a:p>
          <a:p>
            <a:pPr latinLnBrk="0"/>
            <a:r>
              <a:rPr lang="ko-KR" altLang="en-US" dirty="0"/>
              <a:t>일반적으로 누구라도 선뜻 이해하기는 쉽지 않음</a:t>
            </a:r>
          </a:p>
          <a:p>
            <a:pPr latinLnBrk="0"/>
            <a:r>
              <a:rPr lang="ko-KR" altLang="en-US" dirty="0"/>
              <a:t>다양한 예를 통해 익히는 것이 가장 최선의 방법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20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작업완료\소프트웨어와컴퓨팅사고\소프트웨어와컴퓨팅사고_그림파일\5장\그림5-3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783" y="3915063"/>
            <a:ext cx="3765690" cy="267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인간의 사고 체계와 컴퓨팅 사고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컴퓨팅 사고의 주요 특성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인간의 사고와 컴퓨터의 능력을 통합한 사고</a:t>
            </a:r>
          </a:p>
          <a:p>
            <a:pPr lvl="1" latinLnBrk="0"/>
            <a:r>
              <a:rPr lang="ko-KR" altLang="en-US" dirty="0"/>
              <a:t>컴퓨터과학자들이 문제해결을 위해 사고하는 방법에서 출발</a:t>
            </a:r>
          </a:p>
          <a:p>
            <a:pPr lvl="1" latinLnBrk="0"/>
            <a:r>
              <a:rPr lang="ko-KR" altLang="en-US" dirty="0"/>
              <a:t>문제를 효율적으로 해결하는 사고 능력</a:t>
            </a:r>
          </a:p>
          <a:p>
            <a:pPr lvl="1" latinLnBrk="0"/>
            <a:r>
              <a:rPr lang="ko-KR" altLang="en-US" dirty="0"/>
              <a:t>복잡한 문제도 일정한 틀에 맞추어 사고하면 매우 효율적임</a:t>
            </a:r>
            <a:endParaRPr lang="en-US" altLang="ko-KR" dirty="0"/>
          </a:p>
          <a:p>
            <a:pPr lvl="1" latinLnBrk="0">
              <a:buNone/>
            </a:pPr>
            <a:endParaRPr lang="ko-KR" altLang="en-US" dirty="0"/>
          </a:p>
          <a:p>
            <a:pPr lvl="1" latinLnBrk="0"/>
            <a:r>
              <a:rPr lang="ko-KR" altLang="en-US" dirty="0"/>
              <a:t>최근 각국에서 컴퓨팅 사고와 관련된 교과과정을 신설 중</a:t>
            </a:r>
          </a:p>
          <a:p>
            <a:pPr lvl="1" latinLnBrk="0"/>
            <a:r>
              <a:rPr lang="ko-KR" altLang="en-US" dirty="0"/>
              <a:t>소프트웨어 교육의 최종 목적은 컴퓨팅 사고 인재 육성</a:t>
            </a:r>
          </a:p>
          <a:p>
            <a:pPr lvl="1" latinLnBrk="0"/>
            <a:r>
              <a:rPr lang="ko-KR" altLang="en-US" dirty="0"/>
              <a:t>거의 모든 분야의 문제해결에 다양하게 응용 가능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091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D:\작업완료\소프트웨어와컴퓨팅사고\소프트웨어와컴퓨팅사고_그림파일\5장\그림5-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0"/>
          <a:stretch/>
        </p:blipFill>
        <p:spPr bwMode="auto">
          <a:xfrm>
            <a:off x="7843554" y="3400160"/>
            <a:ext cx="4007431" cy="331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5.1.3 </a:t>
            </a:r>
            <a:r>
              <a:rPr lang="ko-KR" altLang="en-US" dirty="0" err="1" smtClean="0"/>
              <a:t>쟤넷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윙과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CSTA </a:t>
            </a:r>
            <a:r>
              <a:rPr lang="ko-KR" altLang="en-US" dirty="0" smtClean="0"/>
              <a:t>등의 컴퓨팅 사고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쟤넷</a:t>
            </a:r>
            <a:r>
              <a:rPr lang="ko-KR" altLang="en-US" dirty="0" smtClean="0"/>
              <a:t> 윙</a:t>
            </a:r>
            <a:r>
              <a:rPr lang="en-US" altLang="ko-KR" dirty="0" smtClean="0"/>
              <a:t>(Jeanette Wing)</a:t>
            </a:r>
            <a:r>
              <a:rPr lang="ko-KR" altLang="en-US" dirty="0" smtClean="0"/>
              <a:t>의 컴퓨팅 사고</a:t>
            </a:r>
            <a:endParaRPr lang="en-US" altLang="ko-KR" dirty="0" smtClean="0"/>
          </a:p>
          <a:p>
            <a:pPr lvl="1" latinLnBrk="0"/>
            <a:r>
              <a:rPr lang="en-US" altLang="ko-KR" dirty="0"/>
              <a:t>2006</a:t>
            </a:r>
            <a:r>
              <a:rPr lang="ko-KR" altLang="en-US" dirty="0"/>
              <a:t>년 </a:t>
            </a:r>
            <a:r>
              <a:rPr lang="ko-KR" altLang="en-US" dirty="0" err="1"/>
              <a:t>지넷</a:t>
            </a:r>
            <a:r>
              <a:rPr lang="ko-KR" altLang="en-US" dirty="0"/>
              <a:t> 윙 교수 기고문 발표</a:t>
            </a:r>
            <a:r>
              <a:rPr lang="en-US" altLang="ko-KR" dirty="0"/>
              <a:t>, ‘</a:t>
            </a:r>
            <a:r>
              <a:rPr lang="ko-KR" altLang="en-US" dirty="0"/>
              <a:t>컴퓨팅 사고’ 전파 </a:t>
            </a:r>
            <a:r>
              <a:rPr lang="ko-KR" altLang="en-US" dirty="0" smtClean="0"/>
              <a:t>시작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‘</a:t>
            </a:r>
            <a:r>
              <a:rPr lang="ko-KR" altLang="en-US" dirty="0"/>
              <a:t>컴퓨터처럼 생각하는 능력은 누구에게나 보편적인 필수역량’</a:t>
            </a:r>
          </a:p>
          <a:p>
            <a:pPr lvl="1" latinLnBrk="0"/>
            <a:r>
              <a:rPr lang="en-US" altLang="ko-KR" dirty="0"/>
              <a:t>“</a:t>
            </a:r>
            <a:r>
              <a:rPr lang="ko-KR" altLang="en-US" dirty="0"/>
              <a:t>컴퓨팅 사고 기술은 컴퓨터과학자에게만 국한되지 않고</a:t>
            </a:r>
            <a:r>
              <a:rPr lang="en-US" altLang="ko-KR" dirty="0"/>
              <a:t>, </a:t>
            </a:r>
            <a:r>
              <a:rPr lang="ko-KR" altLang="en-US" dirty="0" smtClean="0"/>
              <a:t>모든 </a:t>
            </a:r>
            <a:r>
              <a:rPr lang="ko-KR" altLang="en-US" dirty="0"/>
              <a:t>사람들에게 필요한 근본적인 기술이다</a:t>
            </a:r>
            <a:r>
              <a:rPr lang="en-US" altLang="ko-KR" dirty="0"/>
              <a:t>.”</a:t>
            </a:r>
            <a:r>
              <a:rPr lang="ko-KR" altLang="en-US" dirty="0"/>
              <a:t>라고 강조 </a:t>
            </a:r>
          </a:p>
          <a:p>
            <a:pPr lvl="1" latinLnBrk="0"/>
            <a:r>
              <a:rPr lang="ko-KR" altLang="en-US" dirty="0"/>
              <a:t>컴퓨팅 사고가 다양한 분야에도 적용될 수 있다는 점 </a:t>
            </a:r>
            <a:r>
              <a:rPr lang="ko-KR" altLang="en-US" dirty="0" smtClean="0"/>
              <a:t>역설</a:t>
            </a:r>
            <a:endParaRPr lang="en-US" altLang="ko-KR" dirty="0" smtClean="0"/>
          </a:p>
          <a:p>
            <a:pPr lvl="1" latinLnBrk="0"/>
            <a:r>
              <a:rPr lang="en-US" altLang="ko-KR" dirty="0" smtClean="0"/>
              <a:t>“</a:t>
            </a:r>
            <a:r>
              <a:rPr lang="ko-KR" altLang="en-US" dirty="0"/>
              <a:t>컴퓨팅 사고 과정은 문제해결을 위한 데이터 수집과 </a:t>
            </a:r>
            <a:endParaRPr lang="en-US" altLang="ko-KR" dirty="0" smtClean="0"/>
          </a:p>
          <a:p>
            <a:pPr marL="457200" lvl="1" indent="0" latinLnBrk="0">
              <a:buNone/>
            </a:pPr>
            <a:r>
              <a:rPr lang="en-US" altLang="ko-KR" dirty="0" smtClean="0"/>
              <a:t>   </a:t>
            </a:r>
            <a:r>
              <a:rPr lang="ko-KR" altLang="en-US" dirty="0" smtClean="0"/>
              <a:t>적절한 </a:t>
            </a:r>
            <a:r>
              <a:rPr lang="ko-KR" altLang="en-US" dirty="0"/>
              <a:t>논리를 만들기까지 ‘통찰’을 얻는 과정을 총칭</a:t>
            </a:r>
            <a:r>
              <a:rPr lang="en-US" altLang="ko-KR" dirty="0"/>
              <a:t>.”</a:t>
            </a:r>
            <a:endParaRPr lang="ko-KR" altLang="en-US" dirty="0"/>
          </a:p>
          <a:p>
            <a:pPr lvl="1" latinLnBrk="0"/>
            <a:r>
              <a:rPr lang="en-US" altLang="ko-KR" dirty="0" smtClean="0"/>
              <a:t>‘</a:t>
            </a:r>
            <a:r>
              <a:rPr lang="ko-KR" altLang="en-US" dirty="0"/>
              <a:t>컴퓨팅 사고를 읽고</a:t>
            </a:r>
            <a:r>
              <a:rPr lang="en-US" altLang="ko-KR" dirty="0"/>
              <a:t>, </a:t>
            </a:r>
            <a:r>
              <a:rPr lang="ko-KR" altLang="en-US" dirty="0"/>
              <a:t>쓰고</a:t>
            </a:r>
            <a:r>
              <a:rPr lang="en-US" altLang="ko-KR" dirty="0"/>
              <a:t>, </a:t>
            </a:r>
            <a:r>
              <a:rPr lang="ko-KR" altLang="en-US" dirty="0"/>
              <a:t>셈하는 수준으로 교육’</a:t>
            </a:r>
          </a:p>
          <a:p>
            <a:pPr lvl="2" latinLnBrk="0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1330" y="4858766"/>
            <a:ext cx="246697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65127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쟤넷</a:t>
            </a:r>
            <a:r>
              <a:rPr lang="ko-KR" altLang="en-US" dirty="0"/>
              <a:t> </a:t>
            </a:r>
            <a:r>
              <a:rPr lang="ko-KR" altLang="en-US" dirty="0" err="1"/>
              <a:t>윙과</a:t>
            </a:r>
            <a:r>
              <a:rPr lang="ko-KR" altLang="en-US" dirty="0"/>
              <a:t> </a:t>
            </a:r>
            <a:r>
              <a:rPr lang="en-US" altLang="ko-KR" dirty="0"/>
              <a:t>CSTA </a:t>
            </a:r>
            <a:r>
              <a:rPr lang="ko-KR" altLang="en-US" dirty="0"/>
              <a:t>등의 컴퓨팅 사고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dirty="0" smtClean="0"/>
              <a:t>윙</a:t>
            </a:r>
            <a:r>
              <a:rPr lang="en-US" altLang="ko-KR" dirty="0" smtClean="0"/>
              <a:t> </a:t>
            </a:r>
            <a:r>
              <a:rPr lang="ko-KR" altLang="en-US" dirty="0" smtClean="0"/>
              <a:t>교수가 강조한 컴퓨팅 사고의 주요 핵심 요소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1366268"/>
              </p:ext>
            </p:extLst>
          </p:nvPr>
        </p:nvGraphicFramePr>
        <p:xfrm>
          <a:off x="206720" y="1847834"/>
          <a:ext cx="11778559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110"/>
                <a:gridCol w="888144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중요 요소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+mj-lt"/>
                        </a:rPr>
                        <a:t>분해</a:t>
                      </a:r>
                      <a:endParaRPr lang="en-US" altLang="ko-KR" sz="22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2200" dirty="0" smtClean="0">
                          <a:latin typeface="+mj-lt"/>
                        </a:rPr>
                        <a:t>(Decomposition)</a:t>
                      </a:r>
                      <a:endParaRPr lang="ko-KR" altLang="en-US" sz="2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>
                          <a:latin typeface="+mj-lt"/>
                        </a:rPr>
                        <a:t>크고 복잡한 문제를 풀거나 시스템을 설계할 때 처리할 수 있는 정도의 크기로 잘라내어 처리하는 것</a:t>
                      </a:r>
                      <a:endParaRPr lang="ko-KR" altLang="en-US" sz="22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+mj-lt"/>
                        </a:rPr>
                        <a:t>추상화</a:t>
                      </a:r>
                      <a:endParaRPr lang="en-US" altLang="ko-KR" sz="22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2200" dirty="0" smtClean="0">
                          <a:latin typeface="+mj-lt"/>
                        </a:rPr>
                        <a:t>(Abstraction)</a:t>
                      </a:r>
                      <a:endParaRPr lang="ko-KR" altLang="en-US" sz="2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>
                          <a:latin typeface="+mj-lt"/>
                        </a:rPr>
                        <a:t>문제를 해결하는데 있어 핵심이 되는 꼭 필요한 특성만을 남겨두고 나머지는 배제시켜 문제를 간단하게 모델링</a:t>
                      </a:r>
                      <a:r>
                        <a:rPr lang="en-US" altLang="ko-KR" sz="2200" dirty="0" smtClean="0">
                          <a:latin typeface="+mj-lt"/>
                        </a:rPr>
                        <a:t>. </a:t>
                      </a:r>
                      <a:r>
                        <a:rPr lang="ko-KR" altLang="en-US" sz="2200" dirty="0" smtClean="0">
                          <a:latin typeface="+mj-lt"/>
                        </a:rPr>
                        <a:t>컴퓨터를 이용해서 문제를 해결하기 위해 반드시 거쳐야 하는 과정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+mj-lt"/>
                        </a:rPr>
                        <a:t>재귀적 사고</a:t>
                      </a:r>
                      <a:endParaRPr lang="en-US" altLang="ko-KR" sz="22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2200" dirty="0" smtClean="0">
                          <a:latin typeface="+mj-lt"/>
                        </a:rPr>
                        <a:t>(Recursive Thinking)</a:t>
                      </a:r>
                      <a:endParaRPr lang="ko-KR" altLang="en-US" sz="2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>
                          <a:latin typeface="+mj-lt"/>
                        </a:rPr>
                        <a:t>문제에 비슷한 형태로 작은 문제를 포함하고 있는 경우에 문제에 대한 해법을 반복적으로 적용시킬 수 있는 사고</a:t>
                      </a:r>
                      <a:endParaRPr lang="ko-KR" altLang="en-US" sz="22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+mj-lt"/>
                        </a:rPr>
                        <a:t>병렬처리</a:t>
                      </a:r>
                      <a:endParaRPr lang="en-US" altLang="ko-KR" sz="22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2200" dirty="0" smtClean="0">
                          <a:latin typeface="+mj-lt"/>
                        </a:rPr>
                        <a:t>(Parallel Processing)</a:t>
                      </a:r>
                      <a:endParaRPr lang="ko-KR" altLang="en-US" sz="2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>
                          <a:latin typeface="+mj-lt"/>
                        </a:rPr>
                        <a:t>동시에 여러 가지 일을 수행함으로써 문제를 해결하는 방법</a:t>
                      </a:r>
                      <a:endParaRPr lang="ko-KR" altLang="en-US" sz="2200" dirty="0">
                        <a:latin typeface="+mj-lt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latin typeface="+mj-lt"/>
                        </a:rPr>
                        <a:t>자동화</a:t>
                      </a:r>
                      <a:endParaRPr lang="en-US" altLang="ko-KR" sz="2200" dirty="0" smtClean="0">
                        <a:latin typeface="+mj-lt"/>
                      </a:endParaRPr>
                    </a:p>
                    <a:p>
                      <a:pPr algn="ctr" latinLnBrk="1"/>
                      <a:r>
                        <a:rPr lang="en-US" altLang="ko-KR" sz="2200" dirty="0" smtClean="0">
                          <a:latin typeface="+mj-lt"/>
                        </a:rPr>
                        <a:t>(Automation)</a:t>
                      </a:r>
                      <a:endParaRPr lang="ko-KR" altLang="en-US" sz="2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smtClean="0">
                          <a:latin typeface="+mj-lt"/>
                        </a:rPr>
                        <a:t>추상화된 내용을 컴퓨터를 이용해서 해석하고 처리할 수 있도록 만드는 방법</a:t>
                      </a:r>
                      <a:r>
                        <a:rPr lang="en-US" altLang="ko-KR" sz="2200" dirty="0" smtClean="0">
                          <a:latin typeface="+mj-lt"/>
                        </a:rPr>
                        <a:t>. </a:t>
                      </a:r>
                      <a:r>
                        <a:rPr lang="ko-KR" altLang="en-US" sz="2200" dirty="0" smtClean="0">
                          <a:latin typeface="+mj-lt"/>
                        </a:rPr>
                        <a:t>여기서 컴퓨터는 꼭 기계적인 하드웨어나 소프트웨어만을 의미하는 것이 아니고 넓게 간주해서 사람들이 포함될 수도 있다고 봄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590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쟤넷</a:t>
            </a:r>
            <a:r>
              <a:rPr lang="ko-KR" altLang="en-US" dirty="0"/>
              <a:t> </a:t>
            </a:r>
            <a:r>
              <a:rPr lang="ko-KR" altLang="en-US" dirty="0" err="1"/>
              <a:t>윙의</a:t>
            </a:r>
            <a:r>
              <a:rPr lang="ko-KR" altLang="en-US" dirty="0"/>
              <a:t> 컴퓨팅 사고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쟤넷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윙은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년에 </a:t>
            </a:r>
            <a:r>
              <a:rPr lang="ko-KR" altLang="en-US" dirty="0" err="1" smtClean="0"/>
              <a:t>카네기멜론대학교에서</a:t>
            </a:r>
            <a:r>
              <a:rPr lang="ko-KR" altLang="en-US" dirty="0" smtClean="0"/>
              <a:t> 발표한 연구 노트</a:t>
            </a:r>
            <a:r>
              <a:rPr lang="en-US" altLang="ko-KR" dirty="0" smtClean="0"/>
              <a:t>(Research notebook)</a:t>
            </a:r>
            <a:r>
              <a:rPr lang="ko-KR" altLang="en-US" dirty="0" smtClean="0"/>
              <a:t>를 통해 미국 </a:t>
            </a:r>
            <a:r>
              <a:rPr lang="en-US" altLang="ko-KR" dirty="0" smtClean="0"/>
              <a:t>National Science Foundation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Jan Cunny</a:t>
            </a:r>
            <a:r>
              <a:rPr lang="ko-KR" altLang="en-US" dirty="0" smtClean="0"/>
              <a:t>와 워싱턴주립대학</a:t>
            </a:r>
            <a:r>
              <a:rPr lang="en-US" altLang="ko-KR" dirty="0" smtClean="0"/>
              <a:t>(University of Washington)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Larry Snyder</a:t>
            </a:r>
            <a:r>
              <a:rPr lang="ko-KR" altLang="en-US" dirty="0" smtClean="0"/>
              <a:t>와 함께 </a:t>
            </a:r>
            <a:r>
              <a:rPr lang="en-US" altLang="ko-KR" dirty="0" smtClean="0"/>
              <a:t>"</a:t>
            </a:r>
            <a:r>
              <a:rPr lang="ko-KR" altLang="en-US" dirty="0" smtClean="0"/>
              <a:t>컴퓨팅 사고</a:t>
            </a:r>
            <a:r>
              <a:rPr lang="en-US" altLang="ko-KR" dirty="0" smtClean="0"/>
              <a:t>"</a:t>
            </a:r>
            <a:r>
              <a:rPr lang="ko-KR" altLang="en-US" dirty="0" smtClean="0"/>
              <a:t>를 좀 더 명확하게 정의했다고 발표</a:t>
            </a:r>
            <a:endParaRPr lang="en-US" altLang="ko-KR" dirty="0"/>
          </a:p>
          <a:p>
            <a:r>
              <a:rPr lang="ko-KR" altLang="en-US" dirty="0" smtClean="0"/>
              <a:t>새로운 컴퓨팅 사고</a:t>
            </a:r>
            <a:endParaRPr lang="en-US" altLang="ko-KR" dirty="0" smtClean="0"/>
          </a:p>
          <a:p>
            <a:pPr lvl="1"/>
            <a:r>
              <a:rPr lang="en-US" altLang="ko-KR" dirty="0"/>
              <a:t>“Computational Thinking is the thought process involved in formulating problems and their solutions so that the solutions are represented in a form that can be effectively carried out by an information-processing agent</a:t>
            </a:r>
            <a:r>
              <a:rPr lang="en-US" altLang="ko-KR" dirty="0" smtClean="0"/>
              <a:t>.“</a:t>
            </a:r>
          </a:p>
          <a:p>
            <a:pPr lvl="1"/>
            <a:r>
              <a:rPr lang="ko-KR" altLang="en-US" dirty="0"/>
              <a:t>“컴퓨팅 사고란 </a:t>
            </a:r>
            <a:r>
              <a:rPr lang="ko-KR" altLang="en-US" dirty="0" smtClean="0"/>
              <a:t>문제를</a:t>
            </a:r>
            <a:r>
              <a:rPr lang="en-US" altLang="ko-KR" dirty="0"/>
              <a:t> </a:t>
            </a:r>
            <a:r>
              <a:rPr lang="ko-KR" altLang="en-US" dirty="0" smtClean="0"/>
              <a:t>구성하고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그 문제에 대한 해결 </a:t>
            </a:r>
            <a:r>
              <a:rPr lang="ko-KR" altLang="en-US" dirty="0" smtClean="0"/>
              <a:t>방안을 만드는 사고 </a:t>
            </a:r>
            <a:r>
              <a:rPr lang="ko-KR" altLang="en-US" dirty="0"/>
              <a:t>과정이다</a:t>
            </a:r>
            <a:r>
              <a:rPr lang="en-US" altLang="ko-KR" dirty="0"/>
              <a:t>. </a:t>
            </a:r>
            <a:r>
              <a:rPr lang="ko-KR" altLang="en-US" dirty="0"/>
              <a:t>단 여기서의 해결 방안은 정보처리 에이전트를 통해서 효율적으로 처리가 될 수 있는 형태로 표현되어야만 한다</a:t>
            </a:r>
            <a:r>
              <a:rPr lang="en-US" altLang="ko-KR" dirty="0"/>
              <a:t>.”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23146145"/>
      </p:ext>
    </p:extLst>
  </p:cSld>
  <p:clrMapOvr>
    <a:masterClrMapping/>
  </p:clrMapOvr>
</p:sld>
</file>

<file path=ppt/theme/theme1.xml><?xml version="1.0" encoding="utf-8"?>
<a:theme xmlns:a="http://schemas.openxmlformats.org/drawingml/2006/main" name="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Pct val="75000"/>
          <a:buFont typeface="Wingdings" pitchFamily="2" charset="2"/>
          <a:buChar char="•"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ook Antiqua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Pct val="75000"/>
          <a:buFont typeface="Wingdings" pitchFamily="2" charset="2"/>
          <a:buChar char="•"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ook Antiqua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lecture1-ch1</Template>
  <TotalTime>7410</TotalTime>
  <Words>2803</Words>
  <Application>Microsoft Office PowerPoint</Application>
  <PresentationFormat>와이드스크린</PresentationFormat>
  <Paragraphs>391</Paragraphs>
  <Slides>55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1" baseType="lpstr">
      <vt:lpstr>新細明體</vt:lpstr>
      <vt:lpstr>맑은 고딕</vt:lpstr>
      <vt:lpstr>Garamond</vt:lpstr>
      <vt:lpstr>Times New Roman</vt:lpstr>
      <vt:lpstr>Wingdings</vt:lpstr>
      <vt:lpstr>Level</vt:lpstr>
      <vt:lpstr>PowerPoint 프레젠테이션</vt:lpstr>
      <vt:lpstr>강의 목표</vt:lpstr>
      <vt:lpstr>5.1.1 컴퓨팅 사고의 생성</vt:lpstr>
      <vt:lpstr>컴퓨팅 사고의 생성</vt:lpstr>
      <vt:lpstr>5.1.2 인간의 사고 체계와 컴퓨팅 사고</vt:lpstr>
      <vt:lpstr>인간의 사고 체계와 컴퓨팅 사고</vt:lpstr>
      <vt:lpstr>5.1.3 쟤넷 윙과 CSTA 등의 컴퓨팅 사고</vt:lpstr>
      <vt:lpstr>쟤넷 윙과 CSTA 등의 컴퓨팅 사고</vt:lpstr>
      <vt:lpstr>쟤넷 윙의 컴퓨팅 사고</vt:lpstr>
      <vt:lpstr>쟤넷 윙의 컴퓨팅 사고</vt:lpstr>
      <vt:lpstr>쟤넷 윙의 컴퓨팅 사고</vt:lpstr>
      <vt:lpstr>쟤넷 윙의 컴퓨팅 사고</vt:lpstr>
      <vt:lpstr>쟤넷 윙의 컴퓨팅 사고</vt:lpstr>
      <vt:lpstr>쟤넷 윙의 컴퓨팅 사고</vt:lpstr>
      <vt:lpstr>쟤넷 윙의 컴퓨팅 사고</vt:lpstr>
      <vt:lpstr>쟤넷 윙과 CSTA 등의 컴퓨팅 사고</vt:lpstr>
      <vt:lpstr>다른 사람(기관)들의 컴퓨팅 사고 정의</vt:lpstr>
      <vt:lpstr>다른 사람(기관)들의 컴퓨팅 사고 정의</vt:lpstr>
      <vt:lpstr>다른 사람(기관)들의 컴퓨팅 사고 정의</vt:lpstr>
      <vt:lpstr>다른 사람(기관)들의 컴퓨팅 사고 정의</vt:lpstr>
      <vt:lpstr>5.1.3 쟤넷 윙과 CSTA 등의 컴퓨팅 사고</vt:lpstr>
      <vt:lpstr>쟤넷 윙과 CSTA 등의 컴퓨팅 사고</vt:lpstr>
      <vt:lpstr>5.2.2 컴퓨팅 사고를 적용한 생활 속의 예</vt:lpstr>
      <vt:lpstr>컴퓨팅 사고를 적용한 생활 속의 예</vt:lpstr>
      <vt:lpstr>컴퓨팅 사고를 적용한 생활 속의 예</vt:lpstr>
      <vt:lpstr>컴퓨팅 사고를 적용한 생활 속의 예</vt:lpstr>
      <vt:lpstr>컴퓨팅 사고를 적용한 생활 속의 예</vt:lpstr>
      <vt:lpstr>컴퓨팅 사고를 적용한 생활 속의 예</vt:lpstr>
      <vt:lpstr>컴퓨팅 사고를 적용한 생활 속의 예</vt:lpstr>
      <vt:lpstr>컴퓨팅 사고를 적용한 생활 속의 예</vt:lpstr>
      <vt:lpstr>컴퓨팅 사고를 적용한 생활 속의 예</vt:lpstr>
      <vt:lpstr>컴퓨팅 사고를 적용한 생활 속의 예</vt:lpstr>
      <vt:lpstr>5.2.3 컴퓨팅 사고의 중요성과 코딩과의 관계</vt:lpstr>
      <vt:lpstr>컴퓨팅 사고의 중요성과 코딩과의 관계</vt:lpstr>
      <vt:lpstr>컴퓨팅 사고의 중요성과 코딩과의 관계</vt:lpstr>
      <vt:lpstr>컴퓨팅 사고의 중요성과 코딩과의 관계</vt:lpstr>
      <vt:lpstr>컴퓨팅 사고의 중요성과 코딩과의 관계</vt:lpstr>
      <vt:lpstr>컴퓨팅 사고의 중요성과 코딩과의 관계</vt:lpstr>
      <vt:lpstr>5.3.1 컴퓨팅 사고의 7단계 모델</vt:lpstr>
      <vt:lpstr>컴퓨팅 사고의 7단계 모델</vt:lpstr>
      <vt:lpstr>컴퓨팅 사고의 7단계 모델</vt:lpstr>
      <vt:lpstr>컴퓨팅 사고의 7단계 모델</vt:lpstr>
      <vt:lpstr>5.3.3 컴퓨팅 사고의 7단계 핵심요소 응용 사례</vt:lpstr>
      <vt:lpstr>컴퓨팅 사고의 7단계 핵심요소 응용 사례</vt:lpstr>
      <vt:lpstr>컴퓨팅 사고의 7단계 핵심요소 응용 사례</vt:lpstr>
      <vt:lpstr>컴퓨팅 사고의 7단계 핵심요소 응용 사례</vt:lpstr>
      <vt:lpstr>컴퓨팅 사고의 7단계 핵심요소 응용 사례</vt:lpstr>
      <vt:lpstr>컴퓨팅 사고의 7단계 핵심요소 응용 사례</vt:lpstr>
      <vt:lpstr>컴퓨팅 사고의 7단계 핵심요소 응용 사례</vt:lpstr>
      <vt:lpstr>컴퓨팅 사고의 7단계 핵심요소 응용 사례</vt:lpstr>
      <vt:lpstr>컴퓨팅 사고의 7단계 핵심요소 응용 사례</vt:lpstr>
      <vt:lpstr>컴퓨팅 사고의 7단계 핵심요소 응용 사례</vt:lpstr>
      <vt:lpstr>컴퓨팅 사고의 7단계 핵심요소 응용 사례</vt:lpstr>
      <vt:lpstr>본 교과목에서 정의하는 컴퓨팅 사고</vt:lpstr>
      <vt:lpstr>5장 컴퓨팅 사고의 이해와 기본적 응용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프로그래밍 II</dc:title>
  <dc:creator>Yongjoo Cho</dc:creator>
  <cp:lastModifiedBy>Yongjoo Cho</cp:lastModifiedBy>
  <cp:revision>936</cp:revision>
  <dcterms:created xsi:type="dcterms:W3CDTF">2016-06-18T02:05:47Z</dcterms:created>
  <dcterms:modified xsi:type="dcterms:W3CDTF">2017-02-28T03:04:12Z</dcterms:modified>
</cp:coreProperties>
</file>